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av" ContentType="audio/x-wav"/>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15" r:id="rId5"/>
  </p:sldMasterIdLst>
  <p:notesMasterIdLst>
    <p:notesMasterId r:id="rId50"/>
  </p:notesMasterIdLst>
  <p:sldIdLst>
    <p:sldId id="339" r:id="rId6"/>
    <p:sldId id="332" r:id="rId7"/>
    <p:sldId id="363" r:id="rId8"/>
    <p:sldId id="369" r:id="rId9"/>
    <p:sldId id="341" r:id="rId10"/>
    <p:sldId id="371" r:id="rId11"/>
    <p:sldId id="277" r:id="rId12"/>
    <p:sldId id="278" r:id="rId13"/>
    <p:sldId id="279" r:id="rId14"/>
    <p:sldId id="281" r:id="rId15"/>
    <p:sldId id="282" r:id="rId16"/>
    <p:sldId id="276" r:id="rId17"/>
    <p:sldId id="342" r:id="rId18"/>
    <p:sldId id="370" r:id="rId19"/>
    <p:sldId id="343" r:id="rId20"/>
    <p:sldId id="367" r:id="rId21"/>
    <p:sldId id="344" r:id="rId22"/>
    <p:sldId id="345" r:id="rId23"/>
    <p:sldId id="346" r:id="rId24"/>
    <p:sldId id="373" r:id="rId25"/>
    <p:sldId id="350" r:id="rId26"/>
    <p:sldId id="355" r:id="rId27"/>
    <p:sldId id="352" r:id="rId28"/>
    <p:sldId id="361" r:id="rId29"/>
    <p:sldId id="362" r:id="rId30"/>
    <p:sldId id="354" r:id="rId31"/>
    <p:sldId id="357" r:id="rId32"/>
    <p:sldId id="360" r:id="rId33"/>
    <p:sldId id="372" r:id="rId34"/>
    <p:sldId id="366" r:id="rId35"/>
    <p:sldId id="348" r:id="rId36"/>
    <p:sldId id="347" r:id="rId37"/>
    <p:sldId id="368" r:id="rId38"/>
    <p:sldId id="349" r:id="rId39"/>
    <p:sldId id="268" r:id="rId40"/>
    <p:sldId id="287" r:id="rId41"/>
    <p:sldId id="261" r:id="rId42"/>
    <p:sldId id="259" r:id="rId43"/>
    <p:sldId id="262" r:id="rId44"/>
    <p:sldId id="270" r:id="rId45"/>
    <p:sldId id="258" r:id="rId46"/>
    <p:sldId id="271" r:id="rId47"/>
    <p:sldId id="266" r:id="rId48"/>
    <p:sldId id="269" r:id="rId49"/>
  </p:sldIdLst>
  <p:sldSz cx="24384000" cy="137160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521415D9-36F7-43E2-AB2F-B90AF26B5E84}">
      <p14:sectionLst xmlns:p14="http://schemas.microsoft.com/office/powerpoint/2010/main">
        <p14:section name="Title" id="{5B0F922D-D93A-4FB8-B53F-3A6397C4AFB7}">
          <p14:sldIdLst>
            <p14:sldId id="339"/>
          </p14:sldIdLst>
        </p14:section>
        <p14:section name="Agenda" id="{64A308F8-F6BD-4BA0-9D3F-93F389F1C312}">
          <p14:sldIdLst>
            <p14:sldId id="332"/>
          </p14:sldIdLst>
        </p14:section>
        <p14:section name="Intro" id="{56ADD67B-5A85-4F48-8E25-594FB67D854F}">
          <p14:sldIdLst>
            <p14:sldId id="363"/>
            <p14:sldId id="369"/>
          </p14:sldIdLst>
        </p14:section>
        <p14:section name="Venture Capital" id="{20667FCE-9E1F-4020-BEB2-972F27833CB8}">
          <p14:sldIdLst>
            <p14:sldId id="341"/>
            <p14:sldId id="371"/>
            <p14:sldId id="277"/>
            <p14:sldId id="278"/>
            <p14:sldId id="279"/>
            <p14:sldId id="281"/>
            <p14:sldId id="282"/>
            <p14:sldId id="276"/>
            <p14:sldId id="342"/>
            <p14:sldId id="370"/>
            <p14:sldId id="343"/>
            <p14:sldId id="367"/>
            <p14:sldId id="344"/>
            <p14:sldId id="345"/>
          </p14:sldIdLst>
        </p14:section>
        <p14:section name="Case Study" id="{639CEBE2-2FC9-46EB-AB6D-86F714B10128}">
          <p14:sldIdLst/>
        </p14:section>
        <p14:section name="Approach &amp; Recommendations" id="{2A760223-54B1-497A-92AB-D5D8EAADB754}">
          <p14:sldIdLst>
            <p14:sldId id="346"/>
            <p14:sldId id="373"/>
          </p14:sldIdLst>
        </p14:section>
        <p14:section name="Conclusion" id="{F7998090-E24D-49E8-BD57-32AB48571A65}">
          <p14:sldIdLst>
            <p14:sldId id="350"/>
          </p14:sldIdLst>
        </p14:section>
        <p14:section name="Q&amp;A" id="{C309C48A-60F1-416D-8A3F-C361C0A3C5D7}">
          <p14:sldIdLst>
            <p14:sldId id="355"/>
          </p14:sldIdLst>
        </p14:section>
        <p14:section name="Contact Info" id="{137E6F76-C46D-45C3-9E3E-08FAFDA4BFAF}">
          <p14:sldIdLst>
            <p14:sldId id="352"/>
            <p14:sldId id="361"/>
            <p14:sldId id="362"/>
          </p14:sldIdLst>
        </p14:section>
        <p14:section name="References" id="{1A756048-A198-41BF-A52C-F7D61C9BBFEE}">
          <p14:sldIdLst>
            <p14:sldId id="354"/>
            <p14:sldId id="357"/>
            <p14:sldId id="360"/>
            <p14:sldId id="372"/>
            <p14:sldId id="366"/>
            <p14:sldId id="348"/>
            <p14:sldId id="347"/>
            <p14:sldId id="368"/>
            <p14:sldId id="349"/>
            <p14:sldId id="268"/>
            <p14:sldId id="287"/>
            <p14:sldId id="261"/>
            <p14:sldId id="259"/>
            <p14:sldId id="262"/>
            <p14:sldId id="270"/>
            <p14:sldId id="258"/>
            <p14:sldId id="271"/>
            <p14:sldId id="266"/>
            <p14:sldId id="26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B4509E-57DB-BE7E-BEC8-2A7A33DCF77F}" name="San Nicolas, Austen C CTR USARMY DEVCOM GVSC (USA)" initials="AS" userId="S::austen.c.sannicolas.ctr@army.mil::0af1d26c-dee7-49a4-9057-e63b36f13cb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703FA0"/>
    <a:srgbClr val="AD2B2A"/>
    <a:srgbClr val="03BAFD"/>
    <a:srgbClr val="41B65D"/>
    <a:srgbClr val="9E814A"/>
    <a:srgbClr val="4867B7"/>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12CE01-FACA-4427-A34C-BA5C55FE4294}" v="3" dt="2026-08-05T19:17:15.16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5" d="100"/>
          <a:sy n="25" d="100"/>
        </p:scale>
        <p:origin x="917" y="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613" name="Shape 613"/>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Existing Overlap: This means things like, which construction operations does the Army conduct now in an uncontested environment, with great 5G cellular, GPS &amp; internet service, with a well-defined process, well defined soil conditions for example, where costs could be reduced, or operations made more efficient by fielding newly available technology to those locations.</a:t>
            </a:r>
          </a:p>
          <a:p>
            <a:endParaRPr lang="en-US"/>
          </a:p>
          <a:p>
            <a:r>
              <a:rPr lang="en-US"/>
              <a:t>The Target: hardened, military unique, contested environments, with unstructured or highly variable work plans and conditions. </a:t>
            </a:r>
          </a:p>
        </p:txBody>
      </p:sp>
    </p:spTree>
    <p:extLst>
      <p:ext uri="{BB962C8B-B14F-4D97-AF65-F5344CB8AC3E}">
        <p14:creationId xmlns:p14="http://schemas.microsoft.com/office/powerpoint/2010/main" val="3635296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465887">
              <a:defRPr/>
            </a:pPr>
            <a:r>
              <a:rPr lang="en-US"/>
              <a:t>A smart MOSA interface strategy can allow the Army to leverage the massive R&amp;D investments already made by industry; allow purely commercial software to be used without modification; and allow other companies to integrate their commercial or military software. This strategy also confronts a critical market barrier: the dominance of large OEMs whose proprietary, closed ecosystems often prevent smaller companies from contributing their technology. A MOSA framework, could act as a common interchange, enabling the Army to procure and "plug in" best-in-class autonomy software, sensor packages, and other subsystems from multiple vendors. This allows for integration without forcing OEMs to expose sensitive proprietary data or requiring small innovators to have deep, pre-existing integration partnerships. </a:t>
            </a:r>
          </a:p>
          <a:p>
            <a:endParaRPr lang="en-US"/>
          </a:p>
        </p:txBody>
      </p:sp>
    </p:spTree>
    <p:extLst>
      <p:ext uri="{BB962C8B-B14F-4D97-AF65-F5344CB8AC3E}">
        <p14:creationId xmlns:p14="http://schemas.microsoft.com/office/powerpoint/2010/main" val="3646278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388A9-C860-ABD6-816C-8C473F76BE1D}"/>
              </a:ext>
            </a:extLst>
          </p:cNvPr>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p>
        </p:txBody>
      </p:sp>
      <p:sp>
        <p:nvSpPr>
          <p:cNvPr id="3" name="Subtitle 2">
            <a:extLst>
              <a:ext uri="{FF2B5EF4-FFF2-40B4-BE49-F238E27FC236}">
                <a16:creationId xmlns:a16="http://schemas.microsoft.com/office/drawing/2014/main" id="{14E5D4C0-408A-CF59-971C-DCA8B7DB000D}"/>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a:extLst>
              <a:ext uri="{FF2B5EF4-FFF2-40B4-BE49-F238E27FC236}">
                <a16:creationId xmlns:a16="http://schemas.microsoft.com/office/drawing/2014/main" id="{28717CCD-156B-A48D-7554-665C24CF98DC}"/>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5" name="Footer Placeholder 4">
            <a:extLst>
              <a:ext uri="{FF2B5EF4-FFF2-40B4-BE49-F238E27FC236}">
                <a16:creationId xmlns:a16="http://schemas.microsoft.com/office/drawing/2014/main" id="{5CB465D4-80BC-8D42-5E27-D878571AA2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86FC35-9FA9-5A14-5FD7-BF25AB3164DF}"/>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835750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475EA-5958-EA56-7BCD-7365EEDFFC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3185A9-A2E9-546A-CFA4-F33DF018A1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4FF82B-32AE-50F1-CC4C-8741EB7B27C7}"/>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5" name="Footer Placeholder 4">
            <a:extLst>
              <a:ext uri="{FF2B5EF4-FFF2-40B4-BE49-F238E27FC236}">
                <a16:creationId xmlns:a16="http://schemas.microsoft.com/office/drawing/2014/main" id="{04FF0969-C0D1-5AF6-79BF-F5C9CF50D3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D87EE1-0B9D-C016-D5D7-A66253FC1A01}"/>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3874191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48B7E-F2B4-06B1-D37D-0A503A5C9BCE}"/>
              </a:ext>
            </a:extLst>
          </p:cNvPr>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p>
        </p:txBody>
      </p:sp>
      <p:sp>
        <p:nvSpPr>
          <p:cNvPr id="3" name="Text Placeholder 2">
            <a:extLst>
              <a:ext uri="{FF2B5EF4-FFF2-40B4-BE49-F238E27FC236}">
                <a16:creationId xmlns:a16="http://schemas.microsoft.com/office/drawing/2014/main" id="{5F24FDD0-B519-05F0-8AF6-4DF528F20FFF}"/>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144FD1-2D5E-26A3-35ED-50643A7CDB7E}"/>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5" name="Footer Placeholder 4">
            <a:extLst>
              <a:ext uri="{FF2B5EF4-FFF2-40B4-BE49-F238E27FC236}">
                <a16:creationId xmlns:a16="http://schemas.microsoft.com/office/drawing/2014/main" id="{5CB166C8-DEFC-B11A-C3D5-9BE4CE1A7B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BEEE76-A478-CCCC-789F-250A6083E846}"/>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4117846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73705-5A43-9FB1-3AFF-D570FC1A84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D479B7-6988-A2B4-6AEB-4918E953E48D}"/>
              </a:ext>
            </a:extLst>
          </p:cNvPr>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C00807-FF21-74F0-A9B7-7AE8F27C34C8}"/>
              </a:ext>
            </a:extLst>
          </p:cNvPr>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8D5459-B61F-F3DD-3577-48AE9CAD31F7}"/>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6" name="Footer Placeholder 5">
            <a:extLst>
              <a:ext uri="{FF2B5EF4-FFF2-40B4-BE49-F238E27FC236}">
                <a16:creationId xmlns:a16="http://schemas.microsoft.com/office/drawing/2014/main" id="{C194049C-F74C-74CB-AD69-0BCADBB795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1FBB5C-55BE-DBE4-80B5-D803FBB09982}"/>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14234173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8EE61-2E56-6B32-E2A8-3E8C1BDD948B}"/>
              </a:ext>
            </a:extLst>
          </p:cNvPr>
          <p:cNvSpPr>
            <a:spLocks noGrp="1"/>
          </p:cNvSpPr>
          <p:nvPr>
            <p:ph type="title"/>
          </p:nvPr>
        </p:nvSpPr>
        <p:spPr>
          <a:xfrm>
            <a:off x="1679576" y="730251"/>
            <a:ext cx="21031200" cy="2651126"/>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B32ADC-8BBC-7EC6-0554-0E2BADC75DA9}"/>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a:extLst>
              <a:ext uri="{FF2B5EF4-FFF2-40B4-BE49-F238E27FC236}">
                <a16:creationId xmlns:a16="http://schemas.microsoft.com/office/drawing/2014/main" id="{6B603075-E0A8-FEE1-E7D3-2004841387D9}"/>
              </a:ext>
            </a:extLst>
          </p:cNvPr>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18B399-1E66-7034-C62F-B48055D26274}"/>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a:extLst>
              <a:ext uri="{FF2B5EF4-FFF2-40B4-BE49-F238E27FC236}">
                <a16:creationId xmlns:a16="http://schemas.microsoft.com/office/drawing/2014/main" id="{B093B599-FCF6-81A6-50D8-BA026F41CC75}"/>
              </a:ext>
            </a:extLst>
          </p:cNvPr>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165CF2-7E65-F9C1-2F24-0C41222322A3}"/>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8" name="Footer Placeholder 7">
            <a:extLst>
              <a:ext uri="{FF2B5EF4-FFF2-40B4-BE49-F238E27FC236}">
                <a16:creationId xmlns:a16="http://schemas.microsoft.com/office/drawing/2014/main" id="{94702268-567E-C073-ECC2-9F1A840605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875940-61DE-941B-9B50-C617F3F9E349}"/>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41347436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93582-A368-0B80-516E-2512489071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F3AB49-1007-4A42-3B34-B5812E5CE0EF}"/>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4" name="Footer Placeholder 3">
            <a:extLst>
              <a:ext uri="{FF2B5EF4-FFF2-40B4-BE49-F238E27FC236}">
                <a16:creationId xmlns:a16="http://schemas.microsoft.com/office/drawing/2014/main" id="{68A2ADC2-CFFA-CE4A-F747-C289560C79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F50B0C-C7ED-1155-D865-96DE86BBD91C}"/>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2874698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053DA7-AB22-F375-8D4D-638C86546316}"/>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3" name="Footer Placeholder 2">
            <a:extLst>
              <a:ext uri="{FF2B5EF4-FFF2-40B4-BE49-F238E27FC236}">
                <a16:creationId xmlns:a16="http://schemas.microsoft.com/office/drawing/2014/main" id="{E2A90806-51C5-C9D6-B356-CA2B1A6B15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8DB9BD-9D9C-BC4E-0803-B25DA57687D5}"/>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63351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E6018-C147-6A7F-E431-3202B777C4CF}"/>
              </a:ext>
            </a:extLst>
          </p:cNvPr>
          <p:cNvSpPr>
            <a:spLocks noGrp="1"/>
          </p:cNvSpPr>
          <p:nvPr>
            <p:ph type="title"/>
          </p:nvPr>
        </p:nvSpPr>
        <p:spPr>
          <a:xfrm>
            <a:off x="1679577" y="914400"/>
            <a:ext cx="7864474" cy="3200400"/>
          </a:xfrm>
        </p:spPr>
        <p:txBody>
          <a:bodyPr anchor="b"/>
          <a:lstStyle>
            <a:lvl1pPr>
              <a:defRPr sz="6400"/>
            </a:lvl1pPr>
          </a:lstStyle>
          <a:p>
            <a:r>
              <a:rPr lang="en-US"/>
              <a:t>Click to edit Master title style</a:t>
            </a:r>
          </a:p>
        </p:txBody>
      </p:sp>
      <p:sp>
        <p:nvSpPr>
          <p:cNvPr id="3" name="Content Placeholder 2">
            <a:extLst>
              <a:ext uri="{FF2B5EF4-FFF2-40B4-BE49-F238E27FC236}">
                <a16:creationId xmlns:a16="http://schemas.microsoft.com/office/drawing/2014/main" id="{D9CCBD65-37D9-B67A-77EE-A41AE6687E30}"/>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20392A-43FF-6A55-AEAB-3FFA9F60067D}"/>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81CE5A92-4499-F1A3-19B0-EF31179FBBDA}"/>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6" name="Footer Placeholder 5">
            <a:extLst>
              <a:ext uri="{FF2B5EF4-FFF2-40B4-BE49-F238E27FC236}">
                <a16:creationId xmlns:a16="http://schemas.microsoft.com/office/drawing/2014/main" id="{757CAFC2-E3AE-8A75-9628-A3FA2481B0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B0841F-2064-CB6B-11F9-DC60655838D1}"/>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14532530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7071A-37CD-3E1B-89C5-0E9A83917299}"/>
              </a:ext>
            </a:extLst>
          </p:cNvPr>
          <p:cNvSpPr>
            <a:spLocks noGrp="1"/>
          </p:cNvSpPr>
          <p:nvPr>
            <p:ph type="title"/>
          </p:nvPr>
        </p:nvSpPr>
        <p:spPr>
          <a:xfrm>
            <a:off x="1679577" y="914400"/>
            <a:ext cx="7864474" cy="3200400"/>
          </a:xfrm>
        </p:spPr>
        <p:txBody>
          <a:bodyPr anchor="b"/>
          <a:lstStyle>
            <a:lvl1pPr>
              <a:defRPr sz="6400"/>
            </a:lvl1pPr>
          </a:lstStyle>
          <a:p>
            <a:r>
              <a:rPr lang="en-US"/>
              <a:t>Click to edit Master title style</a:t>
            </a:r>
          </a:p>
        </p:txBody>
      </p:sp>
      <p:sp>
        <p:nvSpPr>
          <p:cNvPr id="3" name="Picture Placeholder 2">
            <a:extLst>
              <a:ext uri="{FF2B5EF4-FFF2-40B4-BE49-F238E27FC236}">
                <a16:creationId xmlns:a16="http://schemas.microsoft.com/office/drawing/2014/main" id="{8550158A-56A2-CB45-749D-C5ACAD102466}"/>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a:extLst>
              <a:ext uri="{FF2B5EF4-FFF2-40B4-BE49-F238E27FC236}">
                <a16:creationId xmlns:a16="http://schemas.microsoft.com/office/drawing/2014/main" id="{8C7CA495-68BE-BE80-84AB-8DFFFBD97526}"/>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8856A653-FBB7-8A6A-4F54-9BB458EEEEF6}"/>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6" name="Footer Placeholder 5">
            <a:extLst>
              <a:ext uri="{FF2B5EF4-FFF2-40B4-BE49-F238E27FC236}">
                <a16:creationId xmlns:a16="http://schemas.microsoft.com/office/drawing/2014/main" id="{A29D891A-4703-2CF9-1492-074B5BAF31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0381FE-C1F7-47E6-2EBB-EA1753136C21}"/>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2821065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FFA8E-6691-87A4-AFF2-EB38CCAA46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C31C87-556A-D620-7899-B7601FD60D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B57A5A-306A-4AE7-0412-5B2C07F23677}"/>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5" name="Footer Placeholder 4">
            <a:extLst>
              <a:ext uri="{FF2B5EF4-FFF2-40B4-BE49-F238E27FC236}">
                <a16:creationId xmlns:a16="http://schemas.microsoft.com/office/drawing/2014/main" id="{53506D2A-F812-FB9E-2306-A2094F0082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CE4578-318D-5704-C5A1-7A0DA5691572}"/>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544395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45E70E-71D7-DDE3-E5EE-1ED4C561BF8D}"/>
              </a:ext>
            </a:extLst>
          </p:cNvPr>
          <p:cNvSpPr>
            <a:spLocks noGrp="1"/>
          </p:cNvSpPr>
          <p:nvPr>
            <p:ph type="title" orient="vert"/>
          </p:nvPr>
        </p:nvSpPr>
        <p:spPr>
          <a:xfrm>
            <a:off x="17449800" y="730250"/>
            <a:ext cx="5257800" cy="1162367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68FD26-1F4B-28B2-4AC1-10A8986529DA}"/>
              </a:ext>
            </a:extLst>
          </p:cNvPr>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664483-02F0-076E-690D-BAE6BCF991E6}"/>
              </a:ext>
            </a:extLst>
          </p:cNvPr>
          <p:cNvSpPr>
            <a:spLocks noGrp="1"/>
          </p:cNvSpPr>
          <p:nvPr>
            <p:ph type="dt" sz="half" idx="10"/>
          </p:nvPr>
        </p:nvSpPr>
        <p:spPr/>
        <p:txBody>
          <a:bodyPr/>
          <a:lstStyle/>
          <a:p>
            <a:fld id="{B6BEB594-AAE9-4FBE-AAAC-8AECD48B6BA7}" type="datetimeFigureOut">
              <a:rPr lang="en-US" smtClean="0"/>
              <a:t>8/7/2026</a:t>
            </a:fld>
            <a:endParaRPr lang="en-US"/>
          </a:p>
        </p:txBody>
      </p:sp>
      <p:sp>
        <p:nvSpPr>
          <p:cNvPr id="5" name="Footer Placeholder 4">
            <a:extLst>
              <a:ext uri="{FF2B5EF4-FFF2-40B4-BE49-F238E27FC236}">
                <a16:creationId xmlns:a16="http://schemas.microsoft.com/office/drawing/2014/main" id="{BED39D10-A768-EC91-9433-AC9229B42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59C2C9-3AF5-7662-EEE6-7742791A05B7}"/>
              </a:ext>
            </a:extLst>
          </p:cNvPr>
          <p:cNvSpPr>
            <a:spLocks noGrp="1"/>
          </p:cNvSpPr>
          <p:nvPr>
            <p:ph type="sldNum" sz="quarter" idx="12"/>
          </p:nvPr>
        </p:nvSpPr>
        <p:spPr/>
        <p:txBody>
          <a:bodyPr/>
          <a:lstStyle/>
          <a:p>
            <a:fld id="{4D609F79-391D-40D1-BC16-2E1546519778}" type="slidenum">
              <a:rPr lang="en-US" smtClean="0"/>
              <a:t>‹#›</a:t>
            </a:fld>
            <a:endParaRPr lang="en-US"/>
          </a:p>
        </p:txBody>
      </p:sp>
    </p:spTree>
    <p:extLst>
      <p:ext uri="{BB962C8B-B14F-4D97-AF65-F5344CB8AC3E}">
        <p14:creationId xmlns:p14="http://schemas.microsoft.com/office/powerpoint/2010/main" val="422000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ags" Target="../tags/tag1.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5.em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27AC976E-8362-C5E8-FE83-9E161D08E6F9}"/>
              </a:ext>
            </a:extLst>
          </p:cNvPr>
          <p:cNvGraphicFramePr>
            <a:graphicFrameLocks noChangeAspect="1"/>
          </p:cNvGraphicFramePr>
          <p:nvPr userDrawn="1">
            <p:custDataLst>
              <p:tags r:id="rId13"/>
            </p:custDataLst>
            <p:extLst>
              <p:ext uri="{D42A27DB-BD31-4B8C-83A1-F6EECF244321}">
                <p14:modId xmlns:p14="http://schemas.microsoft.com/office/powerpoint/2010/main" val="294052122"/>
              </p:ext>
            </p:ext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14" imgW="395" imgH="394" progId="TCLayout.ActiveDocument.1">
                  <p:embed/>
                </p:oleObj>
              </mc:Choice>
              <mc:Fallback>
                <p:oleObj name="think-cell Slide" r:id="rId14" imgW="395" imgH="394" progId="TCLayout.ActiveDocument.1">
                  <p:embed/>
                  <p:pic>
                    <p:nvPicPr>
                      <p:cNvPr id="8" name="think-cell data - do not delete" hidden="1">
                        <a:extLst>
                          <a:ext uri="{FF2B5EF4-FFF2-40B4-BE49-F238E27FC236}">
                            <a16:creationId xmlns:a16="http://schemas.microsoft.com/office/drawing/2014/main" id="{27AC976E-8362-C5E8-FE83-9E161D08E6F9}"/>
                          </a:ext>
                        </a:extLst>
                      </p:cNvPr>
                      <p:cNvPicPr/>
                      <p:nvPr/>
                    </p:nvPicPr>
                    <p:blipFill>
                      <a:blip r:embed="rId15"/>
                      <a:stretch>
                        <a:fillRect/>
                      </a:stretch>
                    </p:blipFill>
                    <p:spPr>
                      <a:xfrm>
                        <a:off x="3176" y="3176"/>
                        <a:ext cx="3176" cy="3176"/>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AC70D39B-82CF-426A-61AD-7C07E0DB2CCE}"/>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EAA225-F8D6-40C9-3442-7F57BCF4A72D}"/>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72F994-B90F-8054-8BC1-6B5ADA8C9B55}"/>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B6BEB594-AAE9-4FBE-AAAC-8AECD48B6BA7}" type="datetimeFigureOut">
              <a:rPr lang="en-US" smtClean="0"/>
              <a:t>8/7/2026</a:t>
            </a:fld>
            <a:endParaRPr lang="en-US"/>
          </a:p>
        </p:txBody>
      </p:sp>
      <p:sp>
        <p:nvSpPr>
          <p:cNvPr id="5" name="Footer Placeholder 4">
            <a:extLst>
              <a:ext uri="{FF2B5EF4-FFF2-40B4-BE49-F238E27FC236}">
                <a16:creationId xmlns:a16="http://schemas.microsoft.com/office/drawing/2014/main" id="{8DA30297-D765-6B2E-337C-E13FECF5D0C0}"/>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9701E2-B6D1-D8CF-F8E7-D9F718DB6365}"/>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4D609F79-391D-40D1-BC16-2E1546519778}" type="slidenum">
              <a:rPr lang="en-US" smtClean="0"/>
              <a:t>‹#›</a:t>
            </a:fld>
            <a:endParaRPr lang="en-US"/>
          </a:p>
        </p:txBody>
      </p:sp>
      <p:sp>
        <p:nvSpPr>
          <p:cNvPr id="10" name="TextBox 9">
            <a:extLst>
              <a:ext uri="{FF2B5EF4-FFF2-40B4-BE49-F238E27FC236}">
                <a16:creationId xmlns:a16="http://schemas.microsoft.com/office/drawing/2014/main" id="{955B52E6-97EB-62EA-F6E1-FFA67ABB4735}"/>
              </a:ext>
            </a:extLst>
          </p:cNvPr>
          <p:cNvSpPr txBox="1"/>
          <p:nvPr userDrawn="1">
            <p:extLst>
              <p:ext uri="{1162E1C5-73C7-4A58-AE30-91384D911F3F}">
                <p184:classification xmlns:p184="http://schemas.microsoft.com/office/powerpoint/2018/4/main" val="hdr"/>
              </p:ext>
            </p:extLst>
          </p:nvPr>
        </p:nvSpPr>
        <p:spPr>
          <a:xfrm>
            <a:off x="21424901" y="0"/>
            <a:ext cx="3016250" cy="307777"/>
          </a:xfrm>
          <a:prstGeom prst="rect">
            <a:avLst/>
          </a:prstGeom>
        </p:spPr>
        <p:txBody>
          <a:bodyPr horzOverflow="overflow" lIns="0" tIns="0" rIns="0" bIns="0">
            <a:spAutoFit/>
          </a:bodyPr>
          <a:lstStyle/>
          <a:p>
            <a:pPr algn="l"/>
            <a:r>
              <a:rPr lang="en-US" sz="2000">
                <a:solidFill>
                  <a:srgbClr val="000000"/>
                </a:solidFill>
                <a:latin typeface="Calibri" panose="020F0502020204030204" pitchFamily="34" charset="0"/>
                <a:cs typeface="Calibri" panose="020F0502020204030204" pitchFamily="34" charset="0"/>
              </a:rPr>
              <a:t>Booz Allen Hamilton</a:t>
            </a:r>
          </a:p>
        </p:txBody>
      </p:sp>
    </p:spTree>
    <p:extLst>
      <p:ext uri="{BB962C8B-B14F-4D97-AF65-F5344CB8AC3E}">
        <p14:creationId xmlns:p14="http://schemas.microsoft.com/office/powerpoint/2010/main" val="303722364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audio" Target="../media/audio1.wav"/><Relationship Id="rId7" Type="http://schemas.openxmlformats.org/officeDocument/2006/relationships/image" Target="../media/image7.png"/><Relationship Id="rId2" Type="http://schemas.openxmlformats.org/officeDocument/2006/relationships/slideLayout" Target="../slideLayouts/slideLayout14.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5.bin"/><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6.bin"/><Relationship Id="rId7" Type="http://schemas.openxmlformats.org/officeDocument/2006/relationships/image" Target="../media/image8.svg"/><Relationship Id="rId2" Type="http://schemas.openxmlformats.org/officeDocument/2006/relationships/slideLayout" Target="../slideLayouts/slideLayout14.xml"/><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4.xml"/><Relationship Id="rId1" Type="http://schemas.openxmlformats.org/officeDocument/2006/relationships/tags" Target="../tags/tag7.xml"/><Relationship Id="rId5" Type="http://schemas.openxmlformats.org/officeDocument/2006/relationships/image" Target="../media/image11.png"/><Relationship Id="rId4" Type="http://schemas.openxmlformats.org/officeDocument/2006/relationships/image" Target="../media/image5.emf"/></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wmf"/><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wmf"/><Relationship Id="rId9"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media.waru.edu/media/t/1_e9qp655h"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wencomine.com/news/wenco-openautonomy-international-mining-2025-09-11"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19.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36.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slideLayout" Target="../slideLayouts/slideLayout19.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5.xml"/><Relationship Id="rId1" Type="http://schemas.openxmlformats.org/officeDocument/2006/relationships/tags" Target="../tags/tag8.xml"/><Relationship Id="rId4" Type="http://schemas.openxmlformats.org/officeDocument/2006/relationships/image" Target="../media/image5.emf"/></Relationships>
</file>

<file path=ppt/slides/_rels/slide38.xml.rels><?xml version="1.0" encoding="UTF-8" standalone="yes"?>
<Relationships xmlns="http://schemas.openxmlformats.org/package/2006/relationships"><Relationship Id="rId3" Type="http://schemas.openxmlformats.org/officeDocument/2006/relationships/hyperlink" Target="http://ogtstore.com/blog/?p=2489" TargetMode="External"/><Relationship Id="rId2" Type="http://schemas.openxmlformats.org/officeDocument/2006/relationships/image" Target="../media/image36.jpe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hyperlink" Target="https://en.wikipedia.org/wiki/Farmer" TargetMode="External"/><Relationship Id="rId2" Type="http://schemas.openxmlformats.org/officeDocument/2006/relationships/image" Target="../media/image37.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homeanddecor.com.sg/design/news/learn-the-art-of-glass-blowing-from-the-only-glass-blower-in-singapore/" TargetMode="External"/><Relationship Id="rId2" Type="http://schemas.openxmlformats.org/officeDocument/2006/relationships/image" Target="../media/image38.jpe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hyperlink" Target="https://www.youworkforthem.com/photo/155968/female-programmer-coding-on-computer" TargetMode="External"/><Relationship Id="rId2" Type="http://schemas.openxmlformats.org/officeDocument/2006/relationships/image" Target="../media/image39.jpe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4.xml"/><Relationship Id="rId1" Type="http://schemas.openxmlformats.org/officeDocument/2006/relationships/tags" Target="../tags/tag9.xml"/><Relationship Id="rId4" Type="http://schemas.openxmlformats.org/officeDocument/2006/relationships/image" Target="../media/image5.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4.xml"/><Relationship Id="rId1" Type="http://schemas.openxmlformats.org/officeDocument/2006/relationships/tags" Target="../tags/tag10.xml"/><Relationship Id="rId4" Type="http://schemas.openxmlformats.org/officeDocument/2006/relationships/image" Target="../media/image5.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4.xml"/><Relationship Id="rId1" Type="http://schemas.openxmlformats.org/officeDocument/2006/relationships/tags" Target="../tags/tag1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4.xml"/><Relationship Id="rId1" Type="http://schemas.openxmlformats.org/officeDocument/2006/relationships/tags" Target="../tags/tag2.xml"/><Relationship Id="rId5" Type="http://schemas.openxmlformats.org/officeDocument/2006/relationships/image" Target="../media/image6.png"/><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4.xml"/><Relationship Id="rId1" Type="http://schemas.openxmlformats.org/officeDocument/2006/relationships/tags" Target="../tags/tag3.xml"/><Relationship Id="rId5" Type="http://schemas.openxmlformats.org/officeDocument/2006/relationships/image" Target="../media/image6.png"/><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8.svg"/><Relationship Id="rId2" Type="http://schemas.openxmlformats.org/officeDocument/2006/relationships/slideLayout" Target="../slideLayouts/slideLayout14.xml"/><Relationship Id="rId1" Type="http://schemas.openxmlformats.org/officeDocument/2006/relationships/tags" Target="../tags/tag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1981200" y="7574989"/>
            <a:ext cx="7557655" cy="2840226"/>
          </a:xfrm>
        </p:spPr>
        <p:txBody>
          <a:bodyPr/>
          <a:lstStyle/>
          <a:p>
            <a:r>
              <a:rPr lang="en-US"/>
              <a:t>Mazzara, M., et al.</a:t>
            </a:r>
          </a:p>
          <a:p>
            <a:endParaRPr lang="en-US"/>
          </a:p>
          <a:p>
            <a:r>
              <a:rPr lang="en-US"/>
              <a:t>Presented by Mark Mazzara, James Gadea &amp; Andrea Simon</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a:xfrm>
            <a:off x="1981200" y="2140450"/>
            <a:ext cx="19604183" cy="1160335"/>
          </a:xfrm>
        </p:spPr>
        <p:txBody>
          <a:bodyPr/>
          <a:lstStyle/>
          <a:p>
            <a:r>
              <a:rPr lang="en-US"/>
              <a:t>MOBILIZING INNOVATION: VENTURE CAPITAL ALIGNMENT FOR DEFENSE WITH AN AUTONOMOUS CONSTRUCTION CASE STUDY</a:t>
            </a:r>
          </a:p>
        </p:txBody>
      </p:sp>
      <p:sp>
        <p:nvSpPr>
          <p:cNvPr id="4" name="Text Placeholder 1">
            <a:extLst>
              <a:ext uri="{FF2B5EF4-FFF2-40B4-BE49-F238E27FC236}">
                <a16:creationId xmlns:a16="http://schemas.microsoft.com/office/drawing/2014/main" id="{C3369EBB-7ACE-E232-D338-113317B8046E}"/>
              </a:ext>
            </a:extLst>
          </p:cNvPr>
          <p:cNvSpPr txBox="1">
            <a:spLocks/>
          </p:cNvSpPr>
          <p:nvPr/>
        </p:nvSpPr>
        <p:spPr>
          <a:xfrm>
            <a:off x="452316" y="11575550"/>
            <a:ext cx="10665957" cy="736729"/>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bg1"/>
                </a:solidFill>
                <a:uFillTx/>
                <a:latin typeface="Roboto Light" panose="02000000000000000000" pitchFamily="2" charset="0"/>
                <a:ea typeface="Roboto Light" panose="02000000000000000000" pitchFamily="2" charset="0"/>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r>
              <a:rPr lang="en-US" sz="2400">
                <a:latin typeface="Arial" panose="020B0604020202020204" pitchFamily="34" charset="0"/>
                <a:cs typeface="Arial" panose="020B0604020202020204" pitchFamily="34" charset="0"/>
              </a:rPr>
              <a:t>DISTRIBUTION STATEMENT A. </a:t>
            </a:r>
          </a:p>
          <a:p>
            <a:r>
              <a:rPr lang="en-US" sz="2400">
                <a:latin typeface="Arial" panose="020B0604020202020204" pitchFamily="34" charset="0"/>
                <a:cs typeface="Arial" panose="020B0604020202020204" pitchFamily="34" charset="0"/>
              </a:rPr>
              <a:t>Approved for public release; distribution is unlimited. OPSEC # 10925</a:t>
            </a:r>
          </a:p>
        </p:txBody>
      </p:sp>
    </p:spTree>
    <p:extLst>
      <p:ext uri="{BB962C8B-B14F-4D97-AF65-F5344CB8AC3E}">
        <p14:creationId xmlns:p14="http://schemas.microsoft.com/office/powerpoint/2010/main" val="276180963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18D2AF3-B00E-34F5-1C9C-88574181DEB1}"/>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5" name="think-cell data - do not delete" hidden="1">
                        <a:extLst>
                          <a:ext uri="{FF2B5EF4-FFF2-40B4-BE49-F238E27FC236}">
                            <a16:creationId xmlns:a16="http://schemas.microsoft.com/office/drawing/2014/main" id="{F18D2AF3-B00E-34F5-1C9C-88574181DEB1}"/>
                          </a:ext>
                        </a:extLst>
                      </p:cNvPr>
                      <p:cNvPicPr/>
                      <p:nvPr/>
                    </p:nvPicPr>
                    <p:blipFill>
                      <a:blip r:embed="rId5"/>
                      <a:stretch>
                        <a:fillRect/>
                      </a:stretch>
                    </p:blipFill>
                    <p:spPr>
                      <a:xfrm>
                        <a:off x="3176" y="3176"/>
                        <a:ext cx="3176" cy="3176"/>
                      </a:xfrm>
                      <a:prstGeom prst="rect">
                        <a:avLst/>
                      </a:prstGeom>
                    </p:spPr>
                  </p:pic>
                </p:oleObj>
              </mc:Fallback>
            </mc:AlternateContent>
          </a:graphicData>
        </a:graphic>
      </p:graphicFrame>
      <p:sp>
        <p:nvSpPr>
          <p:cNvPr id="6" name="Oval 5">
            <a:extLst>
              <a:ext uri="{FF2B5EF4-FFF2-40B4-BE49-F238E27FC236}">
                <a16:creationId xmlns:a16="http://schemas.microsoft.com/office/drawing/2014/main" id="{1B27AA5D-F11A-BE3D-CBB1-2941A11E900E}"/>
              </a:ext>
            </a:extLst>
          </p:cNvPr>
          <p:cNvSpPr/>
          <p:nvPr/>
        </p:nvSpPr>
        <p:spPr>
          <a:xfrm>
            <a:off x="13146404" y="65789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7" name="Oval 6">
            <a:extLst>
              <a:ext uri="{FF2B5EF4-FFF2-40B4-BE49-F238E27FC236}">
                <a16:creationId xmlns:a16="http://schemas.microsoft.com/office/drawing/2014/main" id="{8EA1EFA1-D650-D867-5EC1-048BF0BFAD17}"/>
              </a:ext>
            </a:extLst>
          </p:cNvPr>
          <p:cNvSpPr/>
          <p:nvPr/>
        </p:nvSpPr>
        <p:spPr>
          <a:xfrm>
            <a:off x="12872084" y="513778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8" name="Oval 7">
            <a:extLst>
              <a:ext uri="{FF2B5EF4-FFF2-40B4-BE49-F238E27FC236}">
                <a16:creationId xmlns:a16="http://schemas.microsoft.com/office/drawing/2014/main" id="{2C4733C7-7104-BCA6-2C90-5C1BD48EEEE7}"/>
              </a:ext>
            </a:extLst>
          </p:cNvPr>
          <p:cNvSpPr/>
          <p:nvPr/>
        </p:nvSpPr>
        <p:spPr>
          <a:xfrm>
            <a:off x="14285594" y="559498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9" name="Oval 8">
            <a:extLst>
              <a:ext uri="{FF2B5EF4-FFF2-40B4-BE49-F238E27FC236}">
                <a16:creationId xmlns:a16="http://schemas.microsoft.com/office/drawing/2014/main" id="{409E1020-19D9-B94D-61EB-A342BA8FF7B9}"/>
              </a:ext>
            </a:extLst>
          </p:cNvPr>
          <p:cNvSpPr/>
          <p:nvPr/>
        </p:nvSpPr>
        <p:spPr>
          <a:xfrm>
            <a:off x="12140564" y="820959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0" name="Oval 9">
            <a:extLst>
              <a:ext uri="{FF2B5EF4-FFF2-40B4-BE49-F238E27FC236}">
                <a16:creationId xmlns:a16="http://schemas.microsoft.com/office/drawing/2014/main" id="{B646005F-4E37-84D2-DD62-63221179AF96}"/>
              </a:ext>
            </a:extLst>
          </p:cNvPr>
          <p:cNvSpPr/>
          <p:nvPr/>
        </p:nvSpPr>
        <p:spPr>
          <a:xfrm>
            <a:off x="14632304" y="71885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1" name="Oval 10">
            <a:extLst>
              <a:ext uri="{FF2B5EF4-FFF2-40B4-BE49-F238E27FC236}">
                <a16:creationId xmlns:a16="http://schemas.microsoft.com/office/drawing/2014/main" id="{5253E67A-F968-5BE7-AE2E-E308C8872BB3}"/>
              </a:ext>
            </a:extLst>
          </p:cNvPr>
          <p:cNvSpPr/>
          <p:nvPr/>
        </p:nvSpPr>
        <p:spPr>
          <a:xfrm>
            <a:off x="17501234" y="731043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4" name="Oval 13">
            <a:extLst>
              <a:ext uri="{FF2B5EF4-FFF2-40B4-BE49-F238E27FC236}">
                <a16:creationId xmlns:a16="http://schemas.microsoft.com/office/drawing/2014/main" id="{C202291A-9F14-B050-1604-4D64CDDB2481}"/>
              </a:ext>
            </a:extLst>
          </p:cNvPr>
          <p:cNvSpPr/>
          <p:nvPr/>
        </p:nvSpPr>
        <p:spPr>
          <a:xfrm>
            <a:off x="14799944" y="843343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5" name="Oval 14">
            <a:extLst>
              <a:ext uri="{FF2B5EF4-FFF2-40B4-BE49-F238E27FC236}">
                <a16:creationId xmlns:a16="http://schemas.microsoft.com/office/drawing/2014/main" id="{F0DCD33E-1858-383D-A4C2-A0916ED023EF}"/>
              </a:ext>
            </a:extLst>
          </p:cNvPr>
          <p:cNvSpPr/>
          <p:nvPr/>
        </p:nvSpPr>
        <p:spPr>
          <a:xfrm>
            <a:off x="16769714" y="596074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6" name="Oval 15">
            <a:extLst>
              <a:ext uri="{FF2B5EF4-FFF2-40B4-BE49-F238E27FC236}">
                <a16:creationId xmlns:a16="http://schemas.microsoft.com/office/drawing/2014/main" id="{E9FA57C5-0376-6F99-530A-17CEF228FD1E}"/>
              </a:ext>
            </a:extLst>
          </p:cNvPr>
          <p:cNvSpPr/>
          <p:nvPr/>
        </p:nvSpPr>
        <p:spPr>
          <a:xfrm>
            <a:off x="12140564" y="65789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7" name="Oval 16">
            <a:extLst>
              <a:ext uri="{FF2B5EF4-FFF2-40B4-BE49-F238E27FC236}">
                <a16:creationId xmlns:a16="http://schemas.microsoft.com/office/drawing/2014/main" id="{7A50E870-7842-429A-015F-D59A2288E022}"/>
              </a:ext>
            </a:extLst>
          </p:cNvPr>
          <p:cNvSpPr/>
          <p:nvPr/>
        </p:nvSpPr>
        <p:spPr>
          <a:xfrm>
            <a:off x="15981044" y="715422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8" name="Oval 17">
            <a:extLst>
              <a:ext uri="{FF2B5EF4-FFF2-40B4-BE49-F238E27FC236}">
                <a16:creationId xmlns:a16="http://schemas.microsoft.com/office/drawing/2014/main" id="{9328D77A-724C-662A-CB96-69E5B1E19206}"/>
              </a:ext>
            </a:extLst>
          </p:cNvPr>
          <p:cNvSpPr/>
          <p:nvPr/>
        </p:nvSpPr>
        <p:spPr>
          <a:xfrm>
            <a:off x="17093564" y="961453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9" name="Oval 18">
            <a:extLst>
              <a:ext uri="{FF2B5EF4-FFF2-40B4-BE49-F238E27FC236}">
                <a16:creationId xmlns:a16="http://schemas.microsoft.com/office/drawing/2014/main" id="{19DE7230-3005-FB2F-4B60-0BF03C992345}"/>
              </a:ext>
            </a:extLst>
          </p:cNvPr>
          <p:cNvSpPr/>
          <p:nvPr/>
        </p:nvSpPr>
        <p:spPr>
          <a:xfrm>
            <a:off x="15981044" y="866012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0" name="Oval 19">
            <a:extLst>
              <a:ext uri="{FF2B5EF4-FFF2-40B4-BE49-F238E27FC236}">
                <a16:creationId xmlns:a16="http://schemas.microsoft.com/office/drawing/2014/main" id="{D361E490-EFFD-2408-AA90-2BAD53B11BEE}"/>
              </a:ext>
            </a:extLst>
          </p:cNvPr>
          <p:cNvSpPr/>
          <p:nvPr/>
        </p:nvSpPr>
        <p:spPr>
          <a:xfrm>
            <a:off x="17571718" y="859535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1" name="Oval 20">
            <a:extLst>
              <a:ext uri="{FF2B5EF4-FFF2-40B4-BE49-F238E27FC236}">
                <a16:creationId xmlns:a16="http://schemas.microsoft.com/office/drawing/2014/main" id="{126AC06E-24FB-06D6-24B8-B28A4B7DBE81}"/>
              </a:ext>
            </a:extLst>
          </p:cNvPr>
          <p:cNvSpPr/>
          <p:nvPr/>
        </p:nvSpPr>
        <p:spPr>
          <a:xfrm>
            <a:off x="16087724" y="1124521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2" name="Oval 21">
            <a:extLst>
              <a:ext uri="{FF2B5EF4-FFF2-40B4-BE49-F238E27FC236}">
                <a16:creationId xmlns:a16="http://schemas.microsoft.com/office/drawing/2014/main" id="{8A16F8A0-6F38-8CBF-6126-03FCA1FEAE1A}"/>
              </a:ext>
            </a:extLst>
          </p:cNvPr>
          <p:cNvSpPr/>
          <p:nvPr/>
        </p:nvSpPr>
        <p:spPr>
          <a:xfrm>
            <a:off x="16316324" y="1034605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3" name="Oval 22">
            <a:extLst>
              <a:ext uri="{FF2B5EF4-FFF2-40B4-BE49-F238E27FC236}">
                <a16:creationId xmlns:a16="http://schemas.microsoft.com/office/drawing/2014/main" id="{2B6DE706-FC35-DCE6-4E92-28896B53C2B5}"/>
              </a:ext>
            </a:extLst>
          </p:cNvPr>
          <p:cNvSpPr/>
          <p:nvPr/>
        </p:nvSpPr>
        <p:spPr>
          <a:xfrm>
            <a:off x="13575030" y="1054989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4" name="Oval 23">
            <a:extLst>
              <a:ext uri="{FF2B5EF4-FFF2-40B4-BE49-F238E27FC236}">
                <a16:creationId xmlns:a16="http://schemas.microsoft.com/office/drawing/2014/main" id="{385CB7C0-33BE-CE7B-47B7-645D8A25D07F}"/>
              </a:ext>
            </a:extLst>
          </p:cNvPr>
          <p:cNvSpPr/>
          <p:nvPr/>
        </p:nvSpPr>
        <p:spPr>
          <a:xfrm>
            <a:off x="12858750" y="758714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5" name="Oval 24">
            <a:extLst>
              <a:ext uri="{FF2B5EF4-FFF2-40B4-BE49-F238E27FC236}">
                <a16:creationId xmlns:a16="http://schemas.microsoft.com/office/drawing/2014/main" id="{CD2711C9-6D8B-3FFC-93FD-3BC4C8C9633B}"/>
              </a:ext>
            </a:extLst>
          </p:cNvPr>
          <p:cNvSpPr/>
          <p:nvPr/>
        </p:nvSpPr>
        <p:spPr>
          <a:xfrm>
            <a:off x="13855488" y="448422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7" name="Oval 26">
            <a:extLst>
              <a:ext uri="{FF2B5EF4-FFF2-40B4-BE49-F238E27FC236}">
                <a16:creationId xmlns:a16="http://schemas.microsoft.com/office/drawing/2014/main" id="{E5FF1C28-CB7B-8696-7FFB-46BDD37B7852}"/>
              </a:ext>
            </a:extLst>
          </p:cNvPr>
          <p:cNvSpPr/>
          <p:nvPr/>
        </p:nvSpPr>
        <p:spPr>
          <a:xfrm>
            <a:off x="12843510" y="920020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8" name="Oval 27">
            <a:extLst>
              <a:ext uri="{FF2B5EF4-FFF2-40B4-BE49-F238E27FC236}">
                <a16:creationId xmlns:a16="http://schemas.microsoft.com/office/drawing/2014/main" id="{186827E6-CB32-B678-C50E-FD2B14C5B655}"/>
              </a:ext>
            </a:extLst>
          </p:cNvPr>
          <p:cNvSpPr/>
          <p:nvPr/>
        </p:nvSpPr>
        <p:spPr>
          <a:xfrm>
            <a:off x="15249524" y="1010126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9" name="Oval 28">
            <a:extLst>
              <a:ext uri="{FF2B5EF4-FFF2-40B4-BE49-F238E27FC236}">
                <a16:creationId xmlns:a16="http://schemas.microsoft.com/office/drawing/2014/main" id="{CCC3C481-9FD1-3F70-BDD0-04A04C622157}"/>
              </a:ext>
            </a:extLst>
          </p:cNvPr>
          <p:cNvSpPr/>
          <p:nvPr/>
        </p:nvSpPr>
        <p:spPr>
          <a:xfrm>
            <a:off x="12054840" y="1039368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0" name="Oval 29">
            <a:extLst>
              <a:ext uri="{FF2B5EF4-FFF2-40B4-BE49-F238E27FC236}">
                <a16:creationId xmlns:a16="http://schemas.microsoft.com/office/drawing/2014/main" id="{DA30B8CC-CD1E-BB6E-B7F9-A46D4BD1FB53}"/>
              </a:ext>
            </a:extLst>
          </p:cNvPr>
          <p:cNvSpPr/>
          <p:nvPr/>
        </p:nvSpPr>
        <p:spPr>
          <a:xfrm>
            <a:off x="17844134" y="628697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1" name="Oval 30">
            <a:extLst>
              <a:ext uri="{FF2B5EF4-FFF2-40B4-BE49-F238E27FC236}">
                <a16:creationId xmlns:a16="http://schemas.microsoft.com/office/drawing/2014/main" id="{947BF9DD-7C39-5705-5169-914341702389}"/>
              </a:ext>
            </a:extLst>
          </p:cNvPr>
          <p:cNvSpPr/>
          <p:nvPr/>
        </p:nvSpPr>
        <p:spPr>
          <a:xfrm>
            <a:off x="16703040" y="786383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2" name="Oval 31">
            <a:extLst>
              <a:ext uri="{FF2B5EF4-FFF2-40B4-BE49-F238E27FC236}">
                <a16:creationId xmlns:a16="http://schemas.microsoft.com/office/drawing/2014/main" id="{1D17B9BC-66A0-96A9-E715-EA48E9698B13}"/>
              </a:ext>
            </a:extLst>
          </p:cNvPr>
          <p:cNvSpPr/>
          <p:nvPr/>
        </p:nvSpPr>
        <p:spPr>
          <a:xfrm rot="13698469">
            <a:off x="15065560" y="475664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3" name="Oval 32">
            <a:extLst>
              <a:ext uri="{FF2B5EF4-FFF2-40B4-BE49-F238E27FC236}">
                <a16:creationId xmlns:a16="http://schemas.microsoft.com/office/drawing/2014/main" id="{FD39323F-4297-38AF-7A6A-61F129CBDAFD}"/>
              </a:ext>
            </a:extLst>
          </p:cNvPr>
          <p:cNvSpPr/>
          <p:nvPr/>
        </p:nvSpPr>
        <p:spPr>
          <a:xfrm rot="13698469">
            <a:off x="16532824" y="407494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4" name="Oval 33">
            <a:extLst>
              <a:ext uri="{FF2B5EF4-FFF2-40B4-BE49-F238E27FC236}">
                <a16:creationId xmlns:a16="http://schemas.microsoft.com/office/drawing/2014/main" id="{ADB13257-AC1E-62BC-7F1E-100220A98FAE}"/>
              </a:ext>
            </a:extLst>
          </p:cNvPr>
          <p:cNvSpPr/>
          <p:nvPr/>
        </p:nvSpPr>
        <p:spPr>
          <a:xfrm rot="13698469">
            <a:off x="16098364" y="516799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5" name="Oval 34">
            <a:extLst>
              <a:ext uri="{FF2B5EF4-FFF2-40B4-BE49-F238E27FC236}">
                <a16:creationId xmlns:a16="http://schemas.microsoft.com/office/drawing/2014/main" id="{B2BB3197-ED9F-851E-9E4E-6A469D5AD3BE}"/>
              </a:ext>
            </a:extLst>
          </p:cNvPr>
          <p:cNvSpPr/>
          <p:nvPr/>
        </p:nvSpPr>
        <p:spPr>
          <a:xfrm rot="13698469">
            <a:off x="14011128" y="941736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pic>
        <p:nvPicPr>
          <p:cNvPr id="61" name="Picture 60">
            <a:extLst>
              <a:ext uri="{FF2B5EF4-FFF2-40B4-BE49-F238E27FC236}">
                <a16:creationId xmlns:a16="http://schemas.microsoft.com/office/drawing/2014/main" id="{F44F5F67-0A07-F056-753D-756B863DE5DE}"/>
              </a:ext>
            </a:extLst>
          </p:cNvPr>
          <p:cNvPicPr>
            <a:picLocks noChangeAspect="1"/>
          </p:cNvPicPr>
          <p:nvPr/>
        </p:nvPicPr>
        <p:blipFill>
          <a:blip r:embed="rId6"/>
          <a:stretch>
            <a:fillRect/>
          </a:stretch>
        </p:blipFill>
        <p:spPr>
          <a:xfrm>
            <a:off x="16192619" y="11382374"/>
            <a:ext cx="687494" cy="457200"/>
          </a:xfrm>
          <a:prstGeom prst="rect">
            <a:avLst/>
          </a:prstGeom>
        </p:spPr>
      </p:pic>
      <p:pic>
        <p:nvPicPr>
          <p:cNvPr id="62" name="Picture 61">
            <a:extLst>
              <a:ext uri="{FF2B5EF4-FFF2-40B4-BE49-F238E27FC236}">
                <a16:creationId xmlns:a16="http://schemas.microsoft.com/office/drawing/2014/main" id="{DC38B587-AB50-257A-CD83-C2CFC320CC5D}"/>
              </a:ext>
            </a:extLst>
          </p:cNvPr>
          <p:cNvPicPr>
            <a:picLocks noChangeAspect="1"/>
          </p:cNvPicPr>
          <p:nvPr/>
        </p:nvPicPr>
        <p:blipFill>
          <a:blip r:embed="rId6"/>
          <a:stretch>
            <a:fillRect/>
          </a:stretch>
        </p:blipFill>
        <p:spPr>
          <a:xfrm>
            <a:off x="15308591" y="10248896"/>
            <a:ext cx="687494" cy="457200"/>
          </a:xfrm>
          <a:prstGeom prst="rect">
            <a:avLst/>
          </a:prstGeom>
        </p:spPr>
      </p:pic>
      <p:pic>
        <p:nvPicPr>
          <p:cNvPr id="63" name="Picture 62">
            <a:extLst>
              <a:ext uri="{FF2B5EF4-FFF2-40B4-BE49-F238E27FC236}">
                <a16:creationId xmlns:a16="http://schemas.microsoft.com/office/drawing/2014/main" id="{0F70236E-1F05-9610-F0FC-F95513F64A51}"/>
              </a:ext>
            </a:extLst>
          </p:cNvPr>
          <p:cNvPicPr>
            <a:picLocks noChangeAspect="1"/>
          </p:cNvPicPr>
          <p:nvPr/>
        </p:nvPicPr>
        <p:blipFill>
          <a:blip r:embed="rId6"/>
          <a:stretch>
            <a:fillRect/>
          </a:stretch>
        </p:blipFill>
        <p:spPr>
          <a:xfrm>
            <a:off x="16377523" y="10321292"/>
            <a:ext cx="687494" cy="457200"/>
          </a:xfrm>
          <a:prstGeom prst="rect">
            <a:avLst/>
          </a:prstGeom>
        </p:spPr>
      </p:pic>
      <p:sp>
        <p:nvSpPr>
          <p:cNvPr id="2" name="Title 1">
            <a:extLst>
              <a:ext uri="{FF2B5EF4-FFF2-40B4-BE49-F238E27FC236}">
                <a16:creationId xmlns:a16="http://schemas.microsoft.com/office/drawing/2014/main" id="{9145737F-87B3-2CAC-8755-34C2D4552038}"/>
              </a:ext>
            </a:extLst>
          </p:cNvPr>
          <p:cNvSpPr>
            <a:spLocks noGrp="1"/>
          </p:cNvSpPr>
          <p:nvPr>
            <p:ph type="title"/>
          </p:nvPr>
        </p:nvSpPr>
        <p:spPr/>
        <p:txBody>
          <a:bodyPr vert="horz"/>
          <a:lstStyle/>
          <a:p>
            <a:r>
              <a:rPr lang="en-US"/>
              <a:t>And wait…</a:t>
            </a:r>
          </a:p>
        </p:txBody>
      </p:sp>
      <p:sp>
        <p:nvSpPr>
          <p:cNvPr id="4" name="Rectangle 3">
            <a:extLst>
              <a:ext uri="{FF2B5EF4-FFF2-40B4-BE49-F238E27FC236}">
                <a16:creationId xmlns:a16="http://schemas.microsoft.com/office/drawing/2014/main" id="{105DDE93-4936-DD0B-9F56-A9DC462115F4}"/>
              </a:ext>
            </a:extLst>
          </p:cNvPr>
          <p:cNvSpPr/>
          <p:nvPr/>
        </p:nvSpPr>
        <p:spPr>
          <a:xfrm>
            <a:off x="1676401" y="4120041"/>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7" name="Rectangle 36">
            <a:extLst>
              <a:ext uri="{FF2B5EF4-FFF2-40B4-BE49-F238E27FC236}">
                <a16:creationId xmlns:a16="http://schemas.microsoft.com/office/drawing/2014/main" id="{390B4A54-54AE-6EF5-EB24-78072D544667}"/>
              </a:ext>
            </a:extLst>
          </p:cNvPr>
          <p:cNvSpPr/>
          <p:nvPr/>
        </p:nvSpPr>
        <p:spPr>
          <a:xfrm>
            <a:off x="1676401" y="58354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8" name="Rectangle 37">
            <a:extLst>
              <a:ext uri="{FF2B5EF4-FFF2-40B4-BE49-F238E27FC236}">
                <a16:creationId xmlns:a16="http://schemas.microsoft.com/office/drawing/2014/main" id="{A7A84860-D74D-5E10-5161-D0D63686BC12}"/>
              </a:ext>
            </a:extLst>
          </p:cNvPr>
          <p:cNvSpPr/>
          <p:nvPr/>
        </p:nvSpPr>
        <p:spPr>
          <a:xfrm>
            <a:off x="1676401" y="755094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9" name="Rectangle 38">
            <a:extLst>
              <a:ext uri="{FF2B5EF4-FFF2-40B4-BE49-F238E27FC236}">
                <a16:creationId xmlns:a16="http://schemas.microsoft.com/office/drawing/2014/main" id="{3F465A82-09D4-E54D-8B71-93DB55A06825}"/>
              </a:ext>
            </a:extLst>
          </p:cNvPr>
          <p:cNvSpPr/>
          <p:nvPr/>
        </p:nvSpPr>
        <p:spPr>
          <a:xfrm>
            <a:off x="1676401" y="92663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40" name="Rectangle 39">
            <a:extLst>
              <a:ext uri="{FF2B5EF4-FFF2-40B4-BE49-F238E27FC236}">
                <a16:creationId xmlns:a16="http://schemas.microsoft.com/office/drawing/2014/main" id="{8B357741-5D95-EFE6-1EE2-F8F9AE8A8210}"/>
              </a:ext>
            </a:extLst>
          </p:cNvPr>
          <p:cNvSpPr/>
          <p:nvPr/>
        </p:nvSpPr>
        <p:spPr>
          <a:xfrm>
            <a:off x="7829550" y="4120041"/>
            <a:ext cx="304800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VC</a:t>
            </a:r>
          </a:p>
        </p:txBody>
      </p:sp>
      <p:cxnSp>
        <p:nvCxnSpPr>
          <p:cNvPr id="42" name="Connector: Curved 41">
            <a:extLst>
              <a:ext uri="{FF2B5EF4-FFF2-40B4-BE49-F238E27FC236}">
                <a16:creationId xmlns:a16="http://schemas.microsoft.com/office/drawing/2014/main" id="{0CDCE3F0-E783-B539-B9C5-8AE4E978308C}"/>
              </a:ext>
            </a:extLst>
          </p:cNvPr>
          <p:cNvCxnSpPr>
            <a:stCxn id="4" idx="3"/>
            <a:endCxn id="40" idx="1"/>
          </p:cNvCxnSpPr>
          <p:nvPr/>
        </p:nvCxnSpPr>
        <p:spPr>
          <a:xfrm>
            <a:off x="5619750" y="4838226"/>
            <a:ext cx="2209800" cy="254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or: Curved 43">
            <a:extLst>
              <a:ext uri="{FF2B5EF4-FFF2-40B4-BE49-F238E27FC236}">
                <a16:creationId xmlns:a16="http://schemas.microsoft.com/office/drawing/2014/main" id="{BABCE2D4-D582-11EC-D904-A8E26D919DA6}"/>
              </a:ext>
            </a:extLst>
          </p:cNvPr>
          <p:cNvCxnSpPr>
            <a:stCxn id="37" idx="3"/>
            <a:endCxn id="40" idx="1"/>
          </p:cNvCxnSpPr>
          <p:nvPr/>
        </p:nvCxnSpPr>
        <p:spPr>
          <a:xfrm flipV="1">
            <a:off x="5619750" y="4838226"/>
            <a:ext cx="2209800" cy="1715452"/>
          </a:xfrm>
          <a:prstGeom prst="curvedConnector3">
            <a:avLst>
              <a:gd name="adj1" fmla="val 25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or: Curved 47">
            <a:extLst>
              <a:ext uri="{FF2B5EF4-FFF2-40B4-BE49-F238E27FC236}">
                <a16:creationId xmlns:a16="http://schemas.microsoft.com/office/drawing/2014/main" id="{051FDF08-1484-5A85-64A7-7A1DC7996362}"/>
              </a:ext>
            </a:extLst>
          </p:cNvPr>
          <p:cNvCxnSpPr>
            <a:stCxn id="38" idx="3"/>
            <a:endCxn id="40" idx="1"/>
          </p:cNvCxnSpPr>
          <p:nvPr/>
        </p:nvCxnSpPr>
        <p:spPr>
          <a:xfrm flipV="1">
            <a:off x="5619750" y="4838227"/>
            <a:ext cx="2209800" cy="3430902"/>
          </a:xfrm>
          <a:prstGeom prst="curvedConnector3">
            <a:avLst>
              <a:gd name="adj1" fmla="val 3275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or: Curved 49">
            <a:extLst>
              <a:ext uri="{FF2B5EF4-FFF2-40B4-BE49-F238E27FC236}">
                <a16:creationId xmlns:a16="http://schemas.microsoft.com/office/drawing/2014/main" id="{D76E2025-717D-3043-0B23-8787E44F7B2E}"/>
              </a:ext>
            </a:extLst>
          </p:cNvPr>
          <p:cNvCxnSpPr>
            <a:stCxn id="39" idx="3"/>
            <a:endCxn id="40" idx="1"/>
          </p:cNvCxnSpPr>
          <p:nvPr/>
        </p:nvCxnSpPr>
        <p:spPr>
          <a:xfrm flipV="1">
            <a:off x="5619750" y="4838226"/>
            <a:ext cx="2209800" cy="5146352"/>
          </a:xfrm>
          <a:prstGeom prst="curvedConnector3">
            <a:avLst>
              <a:gd name="adj1" fmla="val 40517"/>
            </a:avLst>
          </a:prstGeom>
          <a:ln>
            <a:tailEnd type="triangle"/>
          </a:ln>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A99E3D14-C776-2F70-8A64-7FA8F3C635CC}"/>
              </a:ext>
            </a:extLst>
          </p:cNvPr>
          <p:cNvPicPr>
            <a:picLocks noChangeAspect="1"/>
          </p:cNvPicPr>
          <p:nvPr/>
        </p:nvPicPr>
        <p:blipFill>
          <a:blip r:embed="rId6"/>
          <a:stretch>
            <a:fillRect/>
          </a:stretch>
        </p:blipFill>
        <p:spPr>
          <a:xfrm>
            <a:off x="17168949" y="9783606"/>
            <a:ext cx="687494" cy="457200"/>
          </a:xfrm>
          <a:prstGeom prst="rect">
            <a:avLst/>
          </a:prstGeom>
        </p:spPr>
      </p:pic>
      <p:sp>
        <p:nvSpPr>
          <p:cNvPr id="12" name="Oval 11">
            <a:extLst>
              <a:ext uri="{FF2B5EF4-FFF2-40B4-BE49-F238E27FC236}">
                <a16:creationId xmlns:a16="http://schemas.microsoft.com/office/drawing/2014/main" id="{0533DB74-3358-6326-D673-798043C14E22}"/>
              </a:ext>
            </a:extLst>
          </p:cNvPr>
          <p:cNvSpPr/>
          <p:nvPr/>
        </p:nvSpPr>
        <p:spPr>
          <a:xfrm>
            <a:off x="15527654" y="627030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pic>
        <p:nvPicPr>
          <p:cNvPr id="43" name="Picture 42">
            <a:extLst>
              <a:ext uri="{FF2B5EF4-FFF2-40B4-BE49-F238E27FC236}">
                <a16:creationId xmlns:a16="http://schemas.microsoft.com/office/drawing/2014/main" id="{7330D806-5C41-EFB9-FD7D-835DB4BC520A}"/>
              </a:ext>
            </a:extLst>
          </p:cNvPr>
          <p:cNvPicPr>
            <a:picLocks noChangeAspect="1"/>
          </p:cNvPicPr>
          <p:nvPr/>
        </p:nvPicPr>
        <p:blipFill>
          <a:blip r:embed="rId6"/>
          <a:stretch>
            <a:fillRect/>
          </a:stretch>
        </p:blipFill>
        <p:spPr>
          <a:xfrm>
            <a:off x="17737663" y="8881342"/>
            <a:ext cx="687494" cy="457200"/>
          </a:xfrm>
          <a:prstGeom prst="rect">
            <a:avLst/>
          </a:prstGeom>
        </p:spPr>
      </p:pic>
      <p:pic>
        <p:nvPicPr>
          <p:cNvPr id="45" name="Picture 44">
            <a:extLst>
              <a:ext uri="{FF2B5EF4-FFF2-40B4-BE49-F238E27FC236}">
                <a16:creationId xmlns:a16="http://schemas.microsoft.com/office/drawing/2014/main" id="{C3CD198F-0CB2-6130-17BF-9B2FBCFE73AD}"/>
              </a:ext>
            </a:extLst>
          </p:cNvPr>
          <p:cNvPicPr>
            <a:picLocks noChangeAspect="1"/>
          </p:cNvPicPr>
          <p:nvPr/>
        </p:nvPicPr>
        <p:blipFill>
          <a:blip r:embed="rId6"/>
          <a:stretch>
            <a:fillRect/>
          </a:stretch>
        </p:blipFill>
        <p:spPr>
          <a:xfrm>
            <a:off x="15942573" y="8707754"/>
            <a:ext cx="687494" cy="457200"/>
          </a:xfrm>
          <a:prstGeom prst="rect">
            <a:avLst/>
          </a:prstGeom>
        </p:spPr>
      </p:pic>
      <p:pic>
        <p:nvPicPr>
          <p:cNvPr id="46" name="Picture 45">
            <a:extLst>
              <a:ext uri="{FF2B5EF4-FFF2-40B4-BE49-F238E27FC236}">
                <a16:creationId xmlns:a16="http://schemas.microsoft.com/office/drawing/2014/main" id="{807F227C-BF22-C994-574A-5D9017AB5385}"/>
              </a:ext>
            </a:extLst>
          </p:cNvPr>
          <p:cNvPicPr>
            <a:picLocks noChangeAspect="1"/>
          </p:cNvPicPr>
          <p:nvPr/>
        </p:nvPicPr>
        <p:blipFill>
          <a:blip r:embed="rId6"/>
          <a:stretch>
            <a:fillRect/>
          </a:stretch>
        </p:blipFill>
        <p:spPr>
          <a:xfrm>
            <a:off x="17625731" y="7399970"/>
            <a:ext cx="687494" cy="457200"/>
          </a:xfrm>
          <a:prstGeom prst="rect">
            <a:avLst/>
          </a:prstGeom>
        </p:spPr>
      </p:pic>
      <p:pic>
        <p:nvPicPr>
          <p:cNvPr id="47" name="Picture 46">
            <a:extLst>
              <a:ext uri="{FF2B5EF4-FFF2-40B4-BE49-F238E27FC236}">
                <a16:creationId xmlns:a16="http://schemas.microsoft.com/office/drawing/2014/main" id="{245DDED4-1410-8B4B-05F8-5576E8A1EE48}"/>
              </a:ext>
            </a:extLst>
          </p:cNvPr>
          <p:cNvPicPr>
            <a:picLocks noChangeAspect="1"/>
          </p:cNvPicPr>
          <p:nvPr/>
        </p:nvPicPr>
        <p:blipFill>
          <a:blip r:embed="rId6"/>
          <a:stretch>
            <a:fillRect/>
          </a:stretch>
        </p:blipFill>
        <p:spPr>
          <a:xfrm>
            <a:off x="16731541" y="7920038"/>
            <a:ext cx="687494" cy="457200"/>
          </a:xfrm>
          <a:prstGeom prst="rect">
            <a:avLst/>
          </a:prstGeom>
        </p:spPr>
      </p:pic>
      <p:pic>
        <p:nvPicPr>
          <p:cNvPr id="49" name="Picture 48">
            <a:extLst>
              <a:ext uri="{FF2B5EF4-FFF2-40B4-BE49-F238E27FC236}">
                <a16:creationId xmlns:a16="http://schemas.microsoft.com/office/drawing/2014/main" id="{11719FA6-5929-AB0A-E018-D3CF705F91B7}"/>
              </a:ext>
            </a:extLst>
          </p:cNvPr>
          <p:cNvPicPr>
            <a:picLocks noChangeAspect="1"/>
          </p:cNvPicPr>
          <p:nvPr/>
        </p:nvPicPr>
        <p:blipFill>
          <a:blip r:embed="rId6"/>
          <a:stretch>
            <a:fillRect/>
          </a:stretch>
        </p:blipFill>
        <p:spPr>
          <a:xfrm>
            <a:off x="16062111" y="7189952"/>
            <a:ext cx="687494" cy="457200"/>
          </a:xfrm>
          <a:prstGeom prst="rect">
            <a:avLst/>
          </a:prstGeom>
        </p:spPr>
      </p:pic>
      <p:pic>
        <p:nvPicPr>
          <p:cNvPr id="51" name="Picture 50">
            <a:extLst>
              <a:ext uri="{FF2B5EF4-FFF2-40B4-BE49-F238E27FC236}">
                <a16:creationId xmlns:a16="http://schemas.microsoft.com/office/drawing/2014/main" id="{9660859C-2812-47D4-5778-A231E8C23177}"/>
              </a:ext>
            </a:extLst>
          </p:cNvPr>
          <p:cNvPicPr>
            <a:picLocks noChangeAspect="1"/>
          </p:cNvPicPr>
          <p:nvPr/>
        </p:nvPicPr>
        <p:blipFill>
          <a:blip r:embed="rId6"/>
          <a:stretch>
            <a:fillRect/>
          </a:stretch>
        </p:blipFill>
        <p:spPr>
          <a:xfrm>
            <a:off x="14676331" y="7302894"/>
            <a:ext cx="687494" cy="457200"/>
          </a:xfrm>
          <a:prstGeom prst="rect">
            <a:avLst/>
          </a:prstGeom>
        </p:spPr>
      </p:pic>
      <p:pic>
        <p:nvPicPr>
          <p:cNvPr id="52" name="Picture 51">
            <a:extLst>
              <a:ext uri="{FF2B5EF4-FFF2-40B4-BE49-F238E27FC236}">
                <a16:creationId xmlns:a16="http://schemas.microsoft.com/office/drawing/2014/main" id="{DF7F0207-FE6F-1381-65B2-B4A05CAFD66B}"/>
              </a:ext>
            </a:extLst>
          </p:cNvPr>
          <p:cNvPicPr>
            <a:picLocks noChangeAspect="1"/>
          </p:cNvPicPr>
          <p:nvPr/>
        </p:nvPicPr>
        <p:blipFill>
          <a:blip r:embed="rId6"/>
          <a:stretch>
            <a:fillRect/>
          </a:stretch>
        </p:blipFill>
        <p:spPr>
          <a:xfrm>
            <a:off x="14780935" y="8509636"/>
            <a:ext cx="687494" cy="457200"/>
          </a:xfrm>
          <a:prstGeom prst="rect">
            <a:avLst/>
          </a:prstGeom>
        </p:spPr>
      </p:pic>
      <p:pic>
        <p:nvPicPr>
          <p:cNvPr id="53" name="Picture 52">
            <a:extLst>
              <a:ext uri="{FF2B5EF4-FFF2-40B4-BE49-F238E27FC236}">
                <a16:creationId xmlns:a16="http://schemas.microsoft.com/office/drawing/2014/main" id="{1D1DAF49-1108-3078-BD9E-7E771A90094A}"/>
              </a:ext>
            </a:extLst>
          </p:cNvPr>
          <p:cNvPicPr>
            <a:picLocks noChangeAspect="1"/>
          </p:cNvPicPr>
          <p:nvPr/>
        </p:nvPicPr>
        <p:blipFill>
          <a:blip r:embed="rId6"/>
          <a:stretch>
            <a:fillRect/>
          </a:stretch>
        </p:blipFill>
        <p:spPr>
          <a:xfrm>
            <a:off x="14063265" y="9555006"/>
            <a:ext cx="687494" cy="457200"/>
          </a:xfrm>
          <a:prstGeom prst="rect">
            <a:avLst/>
          </a:prstGeom>
        </p:spPr>
      </p:pic>
      <p:pic>
        <p:nvPicPr>
          <p:cNvPr id="54" name="Picture 53">
            <a:extLst>
              <a:ext uri="{FF2B5EF4-FFF2-40B4-BE49-F238E27FC236}">
                <a16:creationId xmlns:a16="http://schemas.microsoft.com/office/drawing/2014/main" id="{4D62BC8B-4B41-177A-5F5A-0B352A04DCF3}"/>
              </a:ext>
            </a:extLst>
          </p:cNvPr>
          <p:cNvPicPr>
            <a:picLocks noChangeAspect="1"/>
          </p:cNvPicPr>
          <p:nvPr/>
        </p:nvPicPr>
        <p:blipFill>
          <a:blip r:embed="rId6"/>
          <a:stretch>
            <a:fillRect/>
          </a:stretch>
        </p:blipFill>
        <p:spPr>
          <a:xfrm>
            <a:off x="13590269" y="10660606"/>
            <a:ext cx="687494" cy="457200"/>
          </a:xfrm>
          <a:prstGeom prst="rect">
            <a:avLst/>
          </a:prstGeom>
        </p:spPr>
      </p:pic>
      <p:pic>
        <p:nvPicPr>
          <p:cNvPr id="55" name="Picture 54">
            <a:extLst>
              <a:ext uri="{FF2B5EF4-FFF2-40B4-BE49-F238E27FC236}">
                <a16:creationId xmlns:a16="http://schemas.microsoft.com/office/drawing/2014/main" id="{AA2A1DBD-FD63-AF5F-C3C6-A75ECD0E7835}"/>
              </a:ext>
            </a:extLst>
          </p:cNvPr>
          <p:cNvPicPr>
            <a:picLocks noChangeAspect="1"/>
          </p:cNvPicPr>
          <p:nvPr/>
        </p:nvPicPr>
        <p:blipFill>
          <a:blip r:embed="rId6"/>
          <a:stretch>
            <a:fillRect/>
          </a:stretch>
        </p:blipFill>
        <p:spPr>
          <a:xfrm>
            <a:off x="12102479" y="10474162"/>
            <a:ext cx="687494" cy="457200"/>
          </a:xfrm>
          <a:prstGeom prst="rect">
            <a:avLst/>
          </a:prstGeom>
        </p:spPr>
      </p:pic>
      <p:pic>
        <p:nvPicPr>
          <p:cNvPr id="56" name="Picture 55">
            <a:extLst>
              <a:ext uri="{FF2B5EF4-FFF2-40B4-BE49-F238E27FC236}">
                <a16:creationId xmlns:a16="http://schemas.microsoft.com/office/drawing/2014/main" id="{9FADB303-5344-281D-A53B-78106464892A}"/>
              </a:ext>
            </a:extLst>
          </p:cNvPr>
          <p:cNvPicPr>
            <a:picLocks noChangeAspect="1"/>
          </p:cNvPicPr>
          <p:nvPr/>
        </p:nvPicPr>
        <p:blipFill>
          <a:blip r:embed="rId6"/>
          <a:stretch>
            <a:fillRect/>
          </a:stretch>
        </p:blipFill>
        <p:spPr>
          <a:xfrm>
            <a:off x="12845051" y="9313070"/>
            <a:ext cx="687494" cy="457200"/>
          </a:xfrm>
          <a:prstGeom prst="rect">
            <a:avLst/>
          </a:prstGeom>
        </p:spPr>
      </p:pic>
      <p:pic>
        <p:nvPicPr>
          <p:cNvPr id="57" name="Picture 56">
            <a:extLst>
              <a:ext uri="{FF2B5EF4-FFF2-40B4-BE49-F238E27FC236}">
                <a16:creationId xmlns:a16="http://schemas.microsoft.com/office/drawing/2014/main" id="{E55104BD-2A14-394A-CF99-C7E6C494FBF2}"/>
              </a:ext>
            </a:extLst>
          </p:cNvPr>
          <p:cNvPicPr>
            <a:picLocks noChangeAspect="1"/>
          </p:cNvPicPr>
          <p:nvPr/>
        </p:nvPicPr>
        <p:blipFill>
          <a:blip r:embed="rId6"/>
          <a:stretch>
            <a:fillRect/>
          </a:stretch>
        </p:blipFill>
        <p:spPr>
          <a:xfrm>
            <a:off x="12182427" y="8333900"/>
            <a:ext cx="687494" cy="457200"/>
          </a:xfrm>
          <a:prstGeom prst="rect">
            <a:avLst/>
          </a:prstGeom>
        </p:spPr>
      </p:pic>
      <p:pic>
        <p:nvPicPr>
          <p:cNvPr id="58" name="Picture 57">
            <a:extLst>
              <a:ext uri="{FF2B5EF4-FFF2-40B4-BE49-F238E27FC236}">
                <a16:creationId xmlns:a16="http://schemas.microsoft.com/office/drawing/2014/main" id="{11C84CBB-6153-C450-D451-4E89B402150C}"/>
              </a:ext>
            </a:extLst>
          </p:cNvPr>
          <p:cNvPicPr>
            <a:picLocks noChangeAspect="1"/>
          </p:cNvPicPr>
          <p:nvPr/>
        </p:nvPicPr>
        <p:blipFill>
          <a:blip r:embed="rId6"/>
          <a:stretch>
            <a:fillRect/>
          </a:stretch>
        </p:blipFill>
        <p:spPr>
          <a:xfrm>
            <a:off x="12921297" y="7732394"/>
            <a:ext cx="687494" cy="457200"/>
          </a:xfrm>
          <a:prstGeom prst="rect">
            <a:avLst/>
          </a:prstGeom>
        </p:spPr>
      </p:pic>
      <p:pic>
        <p:nvPicPr>
          <p:cNvPr id="60" name="Picture 59">
            <a:extLst>
              <a:ext uri="{FF2B5EF4-FFF2-40B4-BE49-F238E27FC236}">
                <a16:creationId xmlns:a16="http://schemas.microsoft.com/office/drawing/2014/main" id="{F00FFC03-BDF9-7348-9BD0-9B17EE088B68}"/>
              </a:ext>
            </a:extLst>
          </p:cNvPr>
          <p:cNvPicPr>
            <a:picLocks noChangeAspect="1"/>
          </p:cNvPicPr>
          <p:nvPr/>
        </p:nvPicPr>
        <p:blipFill>
          <a:blip r:embed="rId6"/>
          <a:stretch>
            <a:fillRect/>
          </a:stretch>
        </p:blipFill>
        <p:spPr>
          <a:xfrm>
            <a:off x="12184591" y="6652736"/>
            <a:ext cx="687494" cy="457200"/>
          </a:xfrm>
          <a:prstGeom prst="rect">
            <a:avLst/>
          </a:prstGeom>
        </p:spPr>
      </p:pic>
      <p:pic>
        <p:nvPicPr>
          <p:cNvPr id="64" name="Picture 63">
            <a:extLst>
              <a:ext uri="{FF2B5EF4-FFF2-40B4-BE49-F238E27FC236}">
                <a16:creationId xmlns:a16="http://schemas.microsoft.com/office/drawing/2014/main" id="{D3DB77E6-42AF-6BCB-957F-61D6B5D506BF}"/>
              </a:ext>
            </a:extLst>
          </p:cNvPr>
          <p:cNvPicPr>
            <a:picLocks noChangeAspect="1"/>
          </p:cNvPicPr>
          <p:nvPr/>
        </p:nvPicPr>
        <p:blipFill>
          <a:blip r:embed="rId6"/>
          <a:stretch>
            <a:fillRect/>
          </a:stretch>
        </p:blipFill>
        <p:spPr>
          <a:xfrm>
            <a:off x="13246523" y="6756116"/>
            <a:ext cx="687494" cy="457200"/>
          </a:xfrm>
          <a:prstGeom prst="rect">
            <a:avLst/>
          </a:prstGeom>
        </p:spPr>
      </p:pic>
      <p:pic>
        <p:nvPicPr>
          <p:cNvPr id="65" name="Picture 64">
            <a:extLst>
              <a:ext uri="{FF2B5EF4-FFF2-40B4-BE49-F238E27FC236}">
                <a16:creationId xmlns:a16="http://schemas.microsoft.com/office/drawing/2014/main" id="{9AD1490E-F97C-AC74-3947-4C0396BEB452}"/>
              </a:ext>
            </a:extLst>
          </p:cNvPr>
          <p:cNvPicPr>
            <a:picLocks noChangeAspect="1"/>
          </p:cNvPicPr>
          <p:nvPr/>
        </p:nvPicPr>
        <p:blipFill>
          <a:blip r:embed="rId6"/>
          <a:stretch>
            <a:fillRect/>
          </a:stretch>
        </p:blipFill>
        <p:spPr>
          <a:xfrm>
            <a:off x="15671225" y="6240778"/>
            <a:ext cx="687494" cy="457200"/>
          </a:xfrm>
          <a:prstGeom prst="rect">
            <a:avLst/>
          </a:prstGeom>
        </p:spPr>
      </p:pic>
      <p:pic>
        <p:nvPicPr>
          <p:cNvPr id="66" name="Picture 65">
            <a:extLst>
              <a:ext uri="{FF2B5EF4-FFF2-40B4-BE49-F238E27FC236}">
                <a16:creationId xmlns:a16="http://schemas.microsoft.com/office/drawing/2014/main" id="{774A62FE-F2AD-BD0A-EBA6-C04B656D4AF1}"/>
              </a:ext>
            </a:extLst>
          </p:cNvPr>
          <p:cNvPicPr>
            <a:picLocks noChangeAspect="1"/>
          </p:cNvPicPr>
          <p:nvPr/>
        </p:nvPicPr>
        <p:blipFill>
          <a:blip r:embed="rId6"/>
          <a:stretch>
            <a:fillRect/>
          </a:stretch>
        </p:blipFill>
        <p:spPr>
          <a:xfrm>
            <a:off x="18011775" y="6407468"/>
            <a:ext cx="687494" cy="457200"/>
          </a:xfrm>
          <a:prstGeom prst="rect">
            <a:avLst/>
          </a:prstGeom>
        </p:spPr>
      </p:pic>
      <p:pic>
        <p:nvPicPr>
          <p:cNvPr id="67" name="Picture 66">
            <a:extLst>
              <a:ext uri="{FF2B5EF4-FFF2-40B4-BE49-F238E27FC236}">
                <a16:creationId xmlns:a16="http://schemas.microsoft.com/office/drawing/2014/main" id="{D0A04331-9B9A-DE6F-5C12-865BD2355B8E}"/>
              </a:ext>
            </a:extLst>
          </p:cNvPr>
          <p:cNvPicPr>
            <a:picLocks noChangeAspect="1"/>
          </p:cNvPicPr>
          <p:nvPr/>
        </p:nvPicPr>
        <p:blipFill>
          <a:blip r:embed="rId6"/>
          <a:stretch>
            <a:fillRect/>
          </a:stretch>
        </p:blipFill>
        <p:spPr>
          <a:xfrm>
            <a:off x="16985191" y="6150294"/>
            <a:ext cx="687494" cy="457200"/>
          </a:xfrm>
          <a:prstGeom prst="rect">
            <a:avLst/>
          </a:prstGeom>
        </p:spPr>
      </p:pic>
      <p:pic>
        <p:nvPicPr>
          <p:cNvPr id="68" name="Picture 67">
            <a:extLst>
              <a:ext uri="{FF2B5EF4-FFF2-40B4-BE49-F238E27FC236}">
                <a16:creationId xmlns:a16="http://schemas.microsoft.com/office/drawing/2014/main" id="{45F3EBC5-5D8D-3288-C300-9D034C7972D6}"/>
              </a:ext>
            </a:extLst>
          </p:cNvPr>
          <p:cNvPicPr>
            <a:picLocks noChangeAspect="1"/>
          </p:cNvPicPr>
          <p:nvPr/>
        </p:nvPicPr>
        <p:blipFill>
          <a:blip r:embed="rId6"/>
          <a:stretch>
            <a:fillRect/>
          </a:stretch>
        </p:blipFill>
        <p:spPr>
          <a:xfrm>
            <a:off x="16259175" y="5248274"/>
            <a:ext cx="687494" cy="457200"/>
          </a:xfrm>
          <a:prstGeom prst="rect">
            <a:avLst/>
          </a:prstGeom>
        </p:spPr>
      </p:pic>
      <p:pic>
        <p:nvPicPr>
          <p:cNvPr id="69" name="Picture 68">
            <a:extLst>
              <a:ext uri="{FF2B5EF4-FFF2-40B4-BE49-F238E27FC236}">
                <a16:creationId xmlns:a16="http://schemas.microsoft.com/office/drawing/2014/main" id="{072C1455-F3F6-60FE-E74E-E5947A4C907A}"/>
              </a:ext>
            </a:extLst>
          </p:cNvPr>
          <p:cNvPicPr>
            <a:picLocks noChangeAspect="1"/>
          </p:cNvPicPr>
          <p:nvPr/>
        </p:nvPicPr>
        <p:blipFill>
          <a:blip r:embed="rId6"/>
          <a:stretch>
            <a:fillRect/>
          </a:stretch>
        </p:blipFill>
        <p:spPr>
          <a:xfrm>
            <a:off x="14386193" y="5741412"/>
            <a:ext cx="687494" cy="457200"/>
          </a:xfrm>
          <a:prstGeom prst="rect">
            <a:avLst/>
          </a:prstGeom>
        </p:spPr>
      </p:pic>
      <p:pic>
        <p:nvPicPr>
          <p:cNvPr id="70" name="Picture 69">
            <a:extLst>
              <a:ext uri="{FF2B5EF4-FFF2-40B4-BE49-F238E27FC236}">
                <a16:creationId xmlns:a16="http://schemas.microsoft.com/office/drawing/2014/main" id="{0ABCE094-8C72-8C56-E0FD-4BF7F258F33D}"/>
              </a:ext>
            </a:extLst>
          </p:cNvPr>
          <p:cNvPicPr>
            <a:picLocks noChangeAspect="1"/>
          </p:cNvPicPr>
          <p:nvPr/>
        </p:nvPicPr>
        <p:blipFill>
          <a:blip r:embed="rId6"/>
          <a:stretch>
            <a:fillRect/>
          </a:stretch>
        </p:blipFill>
        <p:spPr>
          <a:xfrm>
            <a:off x="12894097" y="5185708"/>
            <a:ext cx="687494" cy="457200"/>
          </a:xfrm>
          <a:prstGeom prst="rect">
            <a:avLst/>
          </a:prstGeom>
        </p:spPr>
      </p:pic>
      <p:pic>
        <p:nvPicPr>
          <p:cNvPr id="71" name="Picture 70">
            <a:extLst>
              <a:ext uri="{FF2B5EF4-FFF2-40B4-BE49-F238E27FC236}">
                <a16:creationId xmlns:a16="http://schemas.microsoft.com/office/drawing/2014/main" id="{9D05CFC3-F22B-61C8-EBEE-F34725729371}"/>
              </a:ext>
            </a:extLst>
          </p:cNvPr>
          <p:cNvPicPr>
            <a:picLocks noChangeAspect="1"/>
          </p:cNvPicPr>
          <p:nvPr/>
        </p:nvPicPr>
        <p:blipFill>
          <a:blip r:embed="rId6"/>
          <a:stretch>
            <a:fillRect/>
          </a:stretch>
        </p:blipFill>
        <p:spPr>
          <a:xfrm>
            <a:off x="15144497" y="4776282"/>
            <a:ext cx="687494" cy="457200"/>
          </a:xfrm>
          <a:prstGeom prst="rect">
            <a:avLst/>
          </a:prstGeom>
        </p:spPr>
      </p:pic>
      <p:pic>
        <p:nvPicPr>
          <p:cNvPr id="72" name="Picture 71">
            <a:extLst>
              <a:ext uri="{FF2B5EF4-FFF2-40B4-BE49-F238E27FC236}">
                <a16:creationId xmlns:a16="http://schemas.microsoft.com/office/drawing/2014/main" id="{CA0CB3B4-41D1-5ACE-F23A-DE794ED48888}"/>
              </a:ext>
            </a:extLst>
          </p:cNvPr>
          <p:cNvPicPr>
            <a:picLocks noChangeAspect="1"/>
          </p:cNvPicPr>
          <p:nvPr/>
        </p:nvPicPr>
        <p:blipFill>
          <a:blip r:embed="rId6"/>
          <a:stretch>
            <a:fillRect/>
          </a:stretch>
        </p:blipFill>
        <p:spPr>
          <a:xfrm>
            <a:off x="13963861" y="4499904"/>
            <a:ext cx="687494" cy="457200"/>
          </a:xfrm>
          <a:prstGeom prst="rect">
            <a:avLst/>
          </a:prstGeom>
        </p:spPr>
      </p:pic>
      <p:pic>
        <p:nvPicPr>
          <p:cNvPr id="73" name="Picture 72">
            <a:extLst>
              <a:ext uri="{FF2B5EF4-FFF2-40B4-BE49-F238E27FC236}">
                <a16:creationId xmlns:a16="http://schemas.microsoft.com/office/drawing/2014/main" id="{71410E7E-EA49-24DF-1351-6F900F69A285}"/>
              </a:ext>
            </a:extLst>
          </p:cNvPr>
          <p:cNvPicPr>
            <a:picLocks noChangeAspect="1"/>
          </p:cNvPicPr>
          <p:nvPr/>
        </p:nvPicPr>
        <p:blipFill>
          <a:blip r:embed="rId6"/>
          <a:stretch>
            <a:fillRect/>
          </a:stretch>
        </p:blipFill>
        <p:spPr>
          <a:xfrm>
            <a:off x="16682085" y="4159570"/>
            <a:ext cx="687494" cy="457200"/>
          </a:xfrm>
          <a:prstGeom prst="rect">
            <a:avLst/>
          </a:prstGeom>
        </p:spPr>
      </p:pic>
      <p:pic>
        <p:nvPicPr>
          <p:cNvPr id="13" name="Graphic 12" descr="Woman Shrugging with solid fill">
            <a:extLst>
              <a:ext uri="{FF2B5EF4-FFF2-40B4-BE49-F238E27FC236}">
                <a16:creationId xmlns:a16="http://schemas.microsoft.com/office/drawing/2014/main" id="{3849DCD6-BDCB-656D-99A9-6F374678E1B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422222" y="3569820"/>
            <a:ext cx="1828800" cy="1828800"/>
          </a:xfrm>
          <a:prstGeom prst="rect">
            <a:avLst/>
          </a:prstGeom>
        </p:spPr>
      </p:pic>
      <p:pic>
        <p:nvPicPr>
          <p:cNvPr id="75" name="Picture 74">
            <a:extLst>
              <a:ext uri="{FF2B5EF4-FFF2-40B4-BE49-F238E27FC236}">
                <a16:creationId xmlns:a16="http://schemas.microsoft.com/office/drawing/2014/main" id="{B2F80C59-24DA-FC1A-293E-6C87E57C7D1E}"/>
              </a:ext>
            </a:extLst>
          </p:cNvPr>
          <p:cNvPicPr>
            <a:picLocks noChangeAspect="1"/>
          </p:cNvPicPr>
          <p:nvPr/>
        </p:nvPicPr>
        <p:blipFill>
          <a:blip r:embed="rId9"/>
          <a:stretch>
            <a:fillRect/>
          </a:stretch>
        </p:blipFill>
        <p:spPr>
          <a:xfrm>
            <a:off x="12704483" y="4875575"/>
            <a:ext cx="5413718" cy="5377138"/>
          </a:xfrm>
          <a:prstGeom prst="rect">
            <a:avLst/>
          </a:prstGeom>
        </p:spPr>
      </p:pic>
    </p:spTree>
    <p:extLst>
      <p:ext uri="{BB962C8B-B14F-4D97-AF65-F5344CB8AC3E}">
        <p14:creationId xmlns:p14="http://schemas.microsoft.com/office/powerpoint/2010/main" val="188926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1000"/>
                                  </p:stCondLst>
                                  <p:childTnLst>
                                    <p:animEffect transition="out" filter="fade">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bomb.wav"/>
                                        </p:tgtEl>
                                      </p:cMediaNode>
                                    </p:audio>
                                  </p:subTnLst>
                                </p:cTn>
                              </p:par>
                              <p:par>
                                <p:cTn id="8" presetID="10" presetClass="exit" presetSubtype="0" fill="hold" grpId="0" nodeType="withEffect">
                                  <p:stCondLst>
                                    <p:cond delay="1000"/>
                                  </p:stCondLst>
                                  <p:childTnLst>
                                    <p:animEffect transition="out" filter="fade">
                                      <p:cBhvr>
                                        <p:cTn id="9" dur="500"/>
                                        <p:tgtEl>
                                          <p:spTgt spid="32"/>
                                        </p:tgtEl>
                                      </p:cBhvr>
                                    </p:animEffect>
                                    <p:set>
                                      <p:cBhvr>
                                        <p:cTn id="10"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8"/>
                                            </p:cond>
                                          </p:stCondLst>
                                          <p:endCondLst>
                                            <p:cond evt="onStopAudio" delay="0">
                                              <p:tgtEl>
                                                <p:sldTgt/>
                                              </p:tgtEl>
                                            </p:cond>
                                          </p:endCondLst>
                                        </p:cTn>
                                        <p:tgtEl>
                                          <p:sndTgt r:embed="rId3" name="bomb.wav"/>
                                        </p:tgtEl>
                                      </p:cMediaNode>
                                    </p:audio>
                                  </p:subTnLst>
                                </p:cTn>
                              </p:par>
                              <p:par>
                                <p:cTn id="11" presetID="10" presetClass="exit" presetSubtype="0" fill="hold" nodeType="withEffect">
                                  <p:stCondLst>
                                    <p:cond delay="1000"/>
                                  </p:stCondLst>
                                  <p:childTnLst>
                                    <p:animEffect transition="out" filter="fade">
                                      <p:cBhvr>
                                        <p:cTn id="12" dur="500"/>
                                        <p:tgtEl>
                                          <p:spTgt spid="68"/>
                                        </p:tgtEl>
                                      </p:cBhvr>
                                    </p:animEffect>
                                    <p:set>
                                      <p:cBhvr>
                                        <p:cTn id="13" dur="1" fill="hold">
                                          <p:stCondLst>
                                            <p:cond delay="499"/>
                                          </p:stCondLst>
                                        </p:cTn>
                                        <p:tgtEl>
                                          <p:spTgt spid="68"/>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bomb.wav"/>
                                        </p:tgtEl>
                                      </p:cMediaNode>
                                    </p:audio>
                                  </p:subTnLst>
                                </p:cTn>
                              </p:par>
                              <p:par>
                                <p:cTn id="14" presetID="10" presetClass="exit" presetSubtype="0" fill="hold" nodeType="withEffect">
                                  <p:stCondLst>
                                    <p:cond delay="1000"/>
                                  </p:stCondLst>
                                  <p:childTnLst>
                                    <p:animEffect transition="out" filter="fade">
                                      <p:cBhvr>
                                        <p:cTn id="15" dur="500"/>
                                        <p:tgtEl>
                                          <p:spTgt spid="71"/>
                                        </p:tgtEl>
                                      </p:cBhvr>
                                    </p:animEffect>
                                    <p:set>
                                      <p:cBhvr>
                                        <p:cTn id="16" dur="1" fill="hold">
                                          <p:stCondLst>
                                            <p:cond delay="499"/>
                                          </p:stCondLst>
                                        </p:cTn>
                                        <p:tgtEl>
                                          <p:spTgt spid="71"/>
                                        </p:tgtEl>
                                        <p:attrNameLst>
                                          <p:attrName>style.visibility</p:attrName>
                                        </p:attrNameLst>
                                      </p:cBhvr>
                                      <p:to>
                                        <p:strVal val="hidden"/>
                                      </p:to>
                                    </p:set>
                                  </p:childTnLst>
                                  <p:subTnLst>
                                    <p:audio>
                                      <p:cMediaNode>
                                        <p:cTn display="0" masterRel="sameClick">
                                          <p:stCondLst>
                                            <p:cond evt="begin" delay="0">
                                              <p:tn val="14"/>
                                            </p:cond>
                                          </p:stCondLst>
                                          <p:endCondLst>
                                            <p:cond evt="onStopAudio" delay="0">
                                              <p:tgtEl>
                                                <p:sldTgt/>
                                              </p:tgtEl>
                                            </p:cond>
                                          </p:endCondLst>
                                        </p:cTn>
                                        <p:tgtEl>
                                          <p:sndTgt r:embed="rId3" name="bomb.wav"/>
                                        </p:tgtEl>
                                      </p:cMediaNode>
                                    </p:audio>
                                  </p:subTnLst>
                                </p:cTn>
                              </p:par>
                              <p:par>
                                <p:cTn id="17" presetID="10" presetClass="exit" presetSubtype="0" fill="hold" nodeType="withEffect">
                                  <p:stCondLst>
                                    <p:cond delay="1000"/>
                                  </p:stCondLst>
                                  <p:childTnLst>
                                    <p:animEffect transition="out" filter="fade">
                                      <p:cBhvr>
                                        <p:cTn id="18" dur="500"/>
                                        <p:tgtEl>
                                          <p:spTgt spid="72"/>
                                        </p:tgtEl>
                                      </p:cBhvr>
                                    </p:animEffect>
                                    <p:set>
                                      <p:cBhvr>
                                        <p:cTn id="19" dur="1" fill="hold">
                                          <p:stCondLst>
                                            <p:cond delay="499"/>
                                          </p:stCondLst>
                                        </p:cTn>
                                        <p:tgtEl>
                                          <p:spTgt spid="72"/>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bomb.wav"/>
                                        </p:tgtEl>
                                      </p:cMediaNode>
                                    </p:audio>
                                  </p:subTnLst>
                                </p:cTn>
                              </p:par>
                              <p:par>
                                <p:cTn id="20" presetID="10" presetClass="exit" presetSubtype="0" fill="hold" nodeType="withEffect">
                                  <p:stCondLst>
                                    <p:cond delay="1000"/>
                                  </p:stCondLst>
                                  <p:childTnLst>
                                    <p:animEffect transition="out" filter="fade">
                                      <p:cBhvr>
                                        <p:cTn id="21" dur="500"/>
                                        <p:tgtEl>
                                          <p:spTgt spid="73"/>
                                        </p:tgtEl>
                                      </p:cBhvr>
                                    </p:animEffect>
                                    <p:set>
                                      <p:cBhvr>
                                        <p:cTn id="22" dur="1" fill="hold">
                                          <p:stCondLst>
                                            <p:cond delay="499"/>
                                          </p:stCondLst>
                                        </p:cTn>
                                        <p:tgtEl>
                                          <p:spTgt spid="73"/>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3" name="bomb.wav"/>
                                        </p:tgtEl>
                                      </p:cMediaNode>
                                    </p:audio>
                                  </p:subTnLst>
                                </p:cTn>
                              </p:par>
                              <p:par>
                                <p:cTn id="23" presetID="10" presetClass="exit" presetSubtype="0" fill="hold" grpId="0" nodeType="withEffect">
                                  <p:stCondLst>
                                    <p:cond delay="100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bomb.wav"/>
                                        </p:tgtEl>
                                      </p:cMediaNode>
                                    </p:audio>
                                  </p:subTnLst>
                                </p:cTn>
                              </p:par>
                              <p:par>
                                <p:cTn id="26" presetID="10" presetClass="exit" presetSubtype="0" fill="hold" grpId="0" nodeType="withEffect">
                                  <p:stCondLst>
                                    <p:cond delay="1000"/>
                                  </p:stCondLst>
                                  <p:childTnLst>
                                    <p:animEffect transition="out" filter="fade">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3" name="bomb.wav"/>
                                        </p:tgtEl>
                                      </p:cMediaNode>
                                    </p:audio>
                                  </p:subTnLst>
                                </p:cTn>
                              </p:par>
                              <p:par>
                                <p:cTn id="29" presetID="10" presetClass="exit" presetSubtype="0" fill="hold" nodeType="withEffect">
                                  <p:stCondLst>
                                    <p:cond delay="1000"/>
                                  </p:stCondLst>
                                  <p:childTnLst>
                                    <p:animEffect transition="out" filter="fade">
                                      <p:cBhvr>
                                        <p:cTn id="30" dur="500"/>
                                        <p:tgtEl>
                                          <p:spTgt spid="43"/>
                                        </p:tgtEl>
                                      </p:cBhvr>
                                    </p:animEffect>
                                    <p:set>
                                      <p:cBhvr>
                                        <p:cTn id="31" dur="1" fill="hold">
                                          <p:stCondLst>
                                            <p:cond delay="499"/>
                                          </p:stCondLst>
                                        </p:cTn>
                                        <p:tgtEl>
                                          <p:spTgt spid="43"/>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bomb.wav"/>
                                        </p:tgtEl>
                                      </p:cMediaNode>
                                    </p:audio>
                                  </p:subTnLst>
                                </p:cTn>
                              </p:par>
                              <p:par>
                                <p:cTn id="32" presetID="10" presetClass="exit" presetSubtype="0" fill="hold" nodeType="withEffect">
                                  <p:stCondLst>
                                    <p:cond delay="1000"/>
                                  </p:stCondLst>
                                  <p:childTnLst>
                                    <p:animEffect transition="out" filter="fade">
                                      <p:cBhvr>
                                        <p:cTn id="33" dur="500"/>
                                        <p:tgtEl>
                                          <p:spTgt spid="52"/>
                                        </p:tgtEl>
                                      </p:cBhvr>
                                    </p:animEffect>
                                    <p:set>
                                      <p:cBhvr>
                                        <p:cTn id="34" dur="1" fill="hold">
                                          <p:stCondLst>
                                            <p:cond delay="499"/>
                                          </p:stCondLst>
                                        </p:cTn>
                                        <p:tgtEl>
                                          <p:spTgt spid="52"/>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3" name="bomb.wav"/>
                                        </p:tgtEl>
                                      </p:cMediaNode>
                                    </p:audio>
                                  </p:subTnLst>
                                </p:cTn>
                              </p:par>
                              <p:par>
                                <p:cTn id="35" presetID="10" presetClass="exit" presetSubtype="0" fill="hold" grpId="0" nodeType="withEffect">
                                  <p:stCondLst>
                                    <p:cond delay="10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bomb.wav"/>
                                        </p:tgtEl>
                                      </p:cMediaNode>
                                    </p:audio>
                                  </p:subTnLst>
                                </p:cTn>
                              </p:par>
                              <p:par>
                                <p:cTn id="38" presetID="10" presetClass="exit" presetSubtype="0" fill="hold" nodeType="withEffect">
                                  <p:stCondLst>
                                    <p:cond delay="1000"/>
                                  </p:stCondLst>
                                  <p:childTnLst>
                                    <p:animEffect transition="out" filter="fade">
                                      <p:cBhvr>
                                        <p:cTn id="39" dur="500"/>
                                        <p:tgtEl>
                                          <p:spTgt spid="56"/>
                                        </p:tgtEl>
                                      </p:cBhvr>
                                    </p:animEffect>
                                    <p:set>
                                      <p:cBhvr>
                                        <p:cTn id="40" dur="1" fill="hold">
                                          <p:stCondLst>
                                            <p:cond delay="499"/>
                                          </p:stCondLst>
                                        </p:cTn>
                                        <p:tgtEl>
                                          <p:spTgt spid="56"/>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3" name="bomb.wav"/>
                                        </p:tgtEl>
                                      </p:cMediaNode>
                                    </p:audio>
                                  </p:subTnLst>
                                </p:cTn>
                              </p:par>
                              <p:par>
                                <p:cTn id="41" presetID="10" presetClass="exit" presetSubtype="0" fill="hold" grpId="0" nodeType="withEffect">
                                  <p:stCondLst>
                                    <p:cond delay="1000"/>
                                  </p:stCondLst>
                                  <p:childTnLst>
                                    <p:animEffect transition="out" filter="fade">
                                      <p:cBhvr>
                                        <p:cTn id="42" dur="500"/>
                                        <p:tgtEl>
                                          <p:spTgt spid="27"/>
                                        </p:tgtEl>
                                      </p:cBhvr>
                                    </p:animEffect>
                                    <p:set>
                                      <p:cBhvr>
                                        <p:cTn id="43"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bomb.wav"/>
                                        </p:tgtEl>
                                      </p:cMediaNode>
                                    </p:audio>
                                  </p:subTnLst>
                                </p:cTn>
                              </p:par>
                              <p:par>
                                <p:cTn id="44" presetID="10" presetClass="exit" presetSubtype="0" fill="hold" nodeType="withEffect">
                                  <p:stCondLst>
                                    <p:cond delay="1000"/>
                                  </p:stCondLst>
                                  <p:childTnLst>
                                    <p:animEffect transition="out" filter="fade">
                                      <p:cBhvr>
                                        <p:cTn id="45" dur="500"/>
                                        <p:tgtEl>
                                          <p:spTgt spid="57"/>
                                        </p:tgtEl>
                                      </p:cBhvr>
                                    </p:animEffect>
                                    <p:set>
                                      <p:cBhvr>
                                        <p:cTn id="46" dur="1" fill="hold">
                                          <p:stCondLst>
                                            <p:cond delay="499"/>
                                          </p:stCondLst>
                                        </p:cTn>
                                        <p:tgtEl>
                                          <p:spTgt spid="57"/>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3" name="bomb.wav"/>
                                        </p:tgtEl>
                                      </p:cMediaNode>
                                    </p:audio>
                                  </p:subTnLst>
                                </p:cTn>
                              </p:par>
                              <p:par>
                                <p:cTn id="47" presetID="10" presetClass="exit" presetSubtype="0" fill="hold" grpId="0" nodeType="withEffect">
                                  <p:stCondLst>
                                    <p:cond delay="1000"/>
                                  </p:stCondLst>
                                  <p:childTnLst>
                                    <p:animEffect transition="out" filter="fade">
                                      <p:cBhvr>
                                        <p:cTn id="48" dur="500"/>
                                        <p:tgtEl>
                                          <p:spTgt spid="9"/>
                                        </p:tgtEl>
                                      </p:cBhvr>
                                    </p:animEffect>
                                    <p:set>
                                      <p:cBhvr>
                                        <p:cTn id="49"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bomb.wav"/>
                                        </p:tgtEl>
                                      </p:cMediaNode>
                                    </p:audio>
                                  </p:subTnLst>
                                </p:cTn>
                              </p:par>
                              <p:par>
                                <p:cTn id="50" presetID="10" presetClass="exit" presetSubtype="0" fill="hold" grpId="0" nodeType="withEffect">
                                  <p:stCondLst>
                                    <p:cond delay="1000"/>
                                  </p:stCondLst>
                                  <p:childTnLst>
                                    <p:animEffect transition="out" filter="fade">
                                      <p:cBhvr>
                                        <p:cTn id="51" dur="500"/>
                                        <p:tgtEl>
                                          <p:spTgt spid="33"/>
                                        </p:tgtEl>
                                      </p:cBhvr>
                                    </p:animEffect>
                                    <p:set>
                                      <p:cBhvr>
                                        <p:cTn id="52" dur="1" fill="hold">
                                          <p:stCondLst>
                                            <p:cond delay="499"/>
                                          </p:stCondLst>
                                        </p:cTn>
                                        <p:tgtEl>
                                          <p:spTgt spid="3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nodeType="clickEffect">
                                  <p:stCondLst>
                                    <p:cond delay="0"/>
                                  </p:stCondLst>
                                  <p:childTnLst>
                                    <p:set>
                                      <p:cBhvr>
                                        <p:cTn id="56" dur="1" fill="hold">
                                          <p:stCondLst>
                                            <p:cond delay="0"/>
                                          </p:stCondLst>
                                        </p:cTn>
                                        <p:tgtEl>
                                          <p:spTgt spid="75"/>
                                        </p:tgtEl>
                                        <p:attrNameLst>
                                          <p:attrName>style.visibility</p:attrName>
                                        </p:attrNameLst>
                                      </p:cBhvr>
                                      <p:to>
                                        <p:strVal val="visible"/>
                                      </p:to>
                                    </p:set>
                                    <p:anim calcmode="lin" valueType="num">
                                      <p:cBhvr>
                                        <p:cTn id="57" dur="1000" fill="hold"/>
                                        <p:tgtEl>
                                          <p:spTgt spid="75"/>
                                        </p:tgtEl>
                                        <p:attrNameLst>
                                          <p:attrName>ppt_w</p:attrName>
                                        </p:attrNameLst>
                                      </p:cBhvr>
                                      <p:tavLst>
                                        <p:tav tm="0">
                                          <p:val>
                                            <p:fltVal val="0"/>
                                          </p:val>
                                        </p:tav>
                                        <p:tav tm="100000">
                                          <p:val>
                                            <p:strVal val="#ppt_w"/>
                                          </p:val>
                                        </p:tav>
                                      </p:tavLst>
                                    </p:anim>
                                    <p:anim calcmode="lin" valueType="num">
                                      <p:cBhvr>
                                        <p:cTn id="58" dur="1000" fill="hold"/>
                                        <p:tgtEl>
                                          <p:spTgt spid="75"/>
                                        </p:tgtEl>
                                        <p:attrNameLst>
                                          <p:attrName>ppt_h</p:attrName>
                                        </p:attrNameLst>
                                      </p:cBhvr>
                                      <p:tavLst>
                                        <p:tav tm="0">
                                          <p:val>
                                            <p:fltVal val="0"/>
                                          </p:val>
                                        </p:tav>
                                        <p:tav tm="100000">
                                          <p:val>
                                            <p:strVal val="#ppt_h"/>
                                          </p:val>
                                        </p:tav>
                                      </p:tavLst>
                                    </p:anim>
                                    <p:anim calcmode="lin" valueType="num">
                                      <p:cBhvr>
                                        <p:cTn id="59" dur="1000" fill="hold"/>
                                        <p:tgtEl>
                                          <p:spTgt spid="75"/>
                                        </p:tgtEl>
                                        <p:attrNameLst>
                                          <p:attrName>style.rotation</p:attrName>
                                        </p:attrNameLst>
                                      </p:cBhvr>
                                      <p:tavLst>
                                        <p:tav tm="0">
                                          <p:val>
                                            <p:fltVal val="90"/>
                                          </p:val>
                                        </p:tav>
                                        <p:tav tm="100000">
                                          <p:val>
                                            <p:fltVal val="0"/>
                                          </p:val>
                                        </p:tav>
                                      </p:tavLst>
                                    </p:anim>
                                    <p:animEffect transition="in" filter="fade">
                                      <p:cBhvr>
                                        <p:cTn id="60"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20" grpId="0" animBg="1"/>
      <p:bldP spid="25" grpId="0" animBg="1"/>
      <p:bldP spid="27" grpId="0" animBg="1"/>
      <p:bldP spid="32" grpId="0" animBg="1"/>
      <p:bldP spid="33" grpId="0" animBg="1"/>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18D2AF3-B00E-34F5-1C9C-88574181DEB1}"/>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think-cell data - do not delete" hidden="1">
                        <a:extLst>
                          <a:ext uri="{FF2B5EF4-FFF2-40B4-BE49-F238E27FC236}">
                            <a16:creationId xmlns:a16="http://schemas.microsoft.com/office/drawing/2014/main" id="{F18D2AF3-B00E-34F5-1C9C-88574181DEB1}"/>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sp>
        <p:nvSpPr>
          <p:cNvPr id="6" name="Oval 5">
            <a:extLst>
              <a:ext uri="{FF2B5EF4-FFF2-40B4-BE49-F238E27FC236}">
                <a16:creationId xmlns:a16="http://schemas.microsoft.com/office/drawing/2014/main" id="{1B27AA5D-F11A-BE3D-CBB1-2941A11E900E}"/>
              </a:ext>
            </a:extLst>
          </p:cNvPr>
          <p:cNvSpPr/>
          <p:nvPr/>
        </p:nvSpPr>
        <p:spPr>
          <a:xfrm>
            <a:off x="13146404" y="65789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7" name="Oval 6">
            <a:extLst>
              <a:ext uri="{FF2B5EF4-FFF2-40B4-BE49-F238E27FC236}">
                <a16:creationId xmlns:a16="http://schemas.microsoft.com/office/drawing/2014/main" id="{8EA1EFA1-D650-D867-5EC1-048BF0BFAD17}"/>
              </a:ext>
            </a:extLst>
          </p:cNvPr>
          <p:cNvSpPr/>
          <p:nvPr/>
        </p:nvSpPr>
        <p:spPr>
          <a:xfrm>
            <a:off x="12872084" y="513778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8" name="Oval 7">
            <a:extLst>
              <a:ext uri="{FF2B5EF4-FFF2-40B4-BE49-F238E27FC236}">
                <a16:creationId xmlns:a16="http://schemas.microsoft.com/office/drawing/2014/main" id="{2C4733C7-7104-BCA6-2C90-5C1BD48EEEE7}"/>
              </a:ext>
            </a:extLst>
          </p:cNvPr>
          <p:cNvSpPr/>
          <p:nvPr/>
        </p:nvSpPr>
        <p:spPr>
          <a:xfrm>
            <a:off x="14285594" y="559498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0" name="Oval 9">
            <a:extLst>
              <a:ext uri="{FF2B5EF4-FFF2-40B4-BE49-F238E27FC236}">
                <a16:creationId xmlns:a16="http://schemas.microsoft.com/office/drawing/2014/main" id="{B646005F-4E37-84D2-DD62-63221179AF96}"/>
              </a:ext>
            </a:extLst>
          </p:cNvPr>
          <p:cNvSpPr/>
          <p:nvPr/>
        </p:nvSpPr>
        <p:spPr>
          <a:xfrm>
            <a:off x="14632304" y="71885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1" name="Oval 10">
            <a:extLst>
              <a:ext uri="{FF2B5EF4-FFF2-40B4-BE49-F238E27FC236}">
                <a16:creationId xmlns:a16="http://schemas.microsoft.com/office/drawing/2014/main" id="{5253E67A-F968-5BE7-AE2E-E308C8872BB3}"/>
              </a:ext>
            </a:extLst>
          </p:cNvPr>
          <p:cNvSpPr/>
          <p:nvPr/>
        </p:nvSpPr>
        <p:spPr>
          <a:xfrm>
            <a:off x="17501234" y="731043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4" name="Oval 13">
            <a:extLst>
              <a:ext uri="{FF2B5EF4-FFF2-40B4-BE49-F238E27FC236}">
                <a16:creationId xmlns:a16="http://schemas.microsoft.com/office/drawing/2014/main" id="{C202291A-9F14-B050-1604-4D64CDDB2481}"/>
              </a:ext>
            </a:extLst>
          </p:cNvPr>
          <p:cNvSpPr/>
          <p:nvPr/>
        </p:nvSpPr>
        <p:spPr>
          <a:xfrm>
            <a:off x="14799944" y="843343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5" name="Oval 14">
            <a:extLst>
              <a:ext uri="{FF2B5EF4-FFF2-40B4-BE49-F238E27FC236}">
                <a16:creationId xmlns:a16="http://schemas.microsoft.com/office/drawing/2014/main" id="{F0DCD33E-1858-383D-A4C2-A0916ED023EF}"/>
              </a:ext>
            </a:extLst>
          </p:cNvPr>
          <p:cNvSpPr/>
          <p:nvPr/>
        </p:nvSpPr>
        <p:spPr>
          <a:xfrm>
            <a:off x="16769714" y="596074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6" name="Oval 15">
            <a:extLst>
              <a:ext uri="{FF2B5EF4-FFF2-40B4-BE49-F238E27FC236}">
                <a16:creationId xmlns:a16="http://schemas.microsoft.com/office/drawing/2014/main" id="{E9FA57C5-0376-6F99-530A-17CEF228FD1E}"/>
              </a:ext>
            </a:extLst>
          </p:cNvPr>
          <p:cNvSpPr/>
          <p:nvPr/>
        </p:nvSpPr>
        <p:spPr>
          <a:xfrm>
            <a:off x="12140564" y="65789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7" name="Oval 16">
            <a:extLst>
              <a:ext uri="{FF2B5EF4-FFF2-40B4-BE49-F238E27FC236}">
                <a16:creationId xmlns:a16="http://schemas.microsoft.com/office/drawing/2014/main" id="{7A50E870-7842-429A-015F-D59A2288E022}"/>
              </a:ext>
            </a:extLst>
          </p:cNvPr>
          <p:cNvSpPr/>
          <p:nvPr/>
        </p:nvSpPr>
        <p:spPr>
          <a:xfrm>
            <a:off x="15981044" y="715422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8" name="Oval 17">
            <a:extLst>
              <a:ext uri="{FF2B5EF4-FFF2-40B4-BE49-F238E27FC236}">
                <a16:creationId xmlns:a16="http://schemas.microsoft.com/office/drawing/2014/main" id="{9328D77A-724C-662A-CB96-69E5B1E19206}"/>
              </a:ext>
            </a:extLst>
          </p:cNvPr>
          <p:cNvSpPr/>
          <p:nvPr/>
        </p:nvSpPr>
        <p:spPr>
          <a:xfrm>
            <a:off x="17093564" y="961453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9" name="Oval 18">
            <a:extLst>
              <a:ext uri="{FF2B5EF4-FFF2-40B4-BE49-F238E27FC236}">
                <a16:creationId xmlns:a16="http://schemas.microsoft.com/office/drawing/2014/main" id="{19DE7230-3005-FB2F-4B60-0BF03C992345}"/>
              </a:ext>
            </a:extLst>
          </p:cNvPr>
          <p:cNvSpPr/>
          <p:nvPr/>
        </p:nvSpPr>
        <p:spPr>
          <a:xfrm>
            <a:off x="15981044" y="866012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1" name="Oval 20">
            <a:extLst>
              <a:ext uri="{FF2B5EF4-FFF2-40B4-BE49-F238E27FC236}">
                <a16:creationId xmlns:a16="http://schemas.microsoft.com/office/drawing/2014/main" id="{126AC06E-24FB-06D6-24B8-B28A4B7DBE81}"/>
              </a:ext>
            </a:extLst>
          </p:cNvPr>
          <p:cNvSpPr/>
          <p:nvPr/>
        </p:nvSpPr>
        <p:spPr>
          <a:xfrm>
            <a:off x="16087724" y="1124521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2" name="Oval 21">
            <a:extLst>
              <a:ext uri="{FF2B5EF4-FFF2-40B4-BE49-F238E27FC236}">
                <a16:creationId xmlns:a16="http://schemas.microsoft.com/office/drawing/2014/main" id="{8A16F8A0-6F38-8CBF-6126-03FCA1FEAE1A}"/>
              </a:ext>
            </a:extLst>
          </p:cNvPr>
          <p:cNvSpPr/>
          <p:nvPr/>
        </p:nvSpPr>
        <p:spPr>
          <a:xfrm>
            <a:off x="16316324" y="1034605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3" name="Oval 22">
            <a:extLst>
              <a:ext uri="{FF2B5EF4-FFF2-40B4-BE49-F238E27FC236}">
                <a16:creationId xmlns:a16="http://schemas.microsoft.com/office/drawing/2014/main" id="{2B6DE706-FC35-DCE6-4E92-28896B53C2B5}"/>
              </a:ext>
            </a:extLst>
          </p:cNvPr>
          <p:cNvSpPr/>
          <p:nvPr/>
        </p:nvSpPr>
        <p:spPr>
          <a:xfrm>
            <a:off x="13575030" y="1054989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4" name="Oval 23">
            <a:extLst>
              <a:ext uri="{FF2B5EF4-FFF2-40B4-BE49-F238E27FC236}">
                <a16:creationId xmlns:a16="http://schemas.microsoft.com/office/drawing/2014/main" id="{385CB7C0-33BE-CE7B-47B7-645D8A25D07F}"/>
              </a:ext>
            </a:extLst>
          </p:cNvPr>
          <p:cNvSpPr/>
          <p:nvPr/>
        </p:nvSpPr>
        <p:spPr>
          <a:xfrm>
            <a:off x="12858750" y="758714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8" name="Oval 27">
            <a:extLst>
              <a:ext uri="{FF2B5EF4-FFF2-40B4-BE49-F238E27FC236}">
                <a16:creationId xmlns:a16="http://schemas.microsoft.com/office/drawing/2014/main" id="{186827E6-CB32-B678-C50E-FD2B14C5B655}"/>
              </a:ext>
            </a:extLst>
          </p:cNvPr>
          <p:cNvSpPr/>
          <p:nvPr/>
        </p:nvSpPr>
        <p:spPr>
          <a:xfrm>
            <a:off x="15249524" y="1010126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9" name="Oval 28">
            <a:extLst>
              <a:ext uri="{FF2B5EF4-FFF2-40B4-BE49-F238E27FC236}">
                <a16:creationId xmlns:a16="http://schemas.microsoft.com/office/drawing/2014/main" id="{CCC3C481-9FD1-3F70-BDD0-04A04C622157}"/>
              </a:ext>
            </a:extLst>
          </p:cNvPr>
          <p:cNvSpPr/>
          <p:nvPr/>
        </p:nvSpPr>
        <p:spPr>
          <a:xfrm>
            <a:off x="12054840" y="1039368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0" name="Oval 29">
            <a:extLst>
              <a:ext uri="{FF2B5EF4-FFF2-40B4-BE49-F238E27FC236}">
                <a16:creationId xmlns:a16="http://schemas.microsoft.com/office/drawing/2014/main" id="{DA30B8CC-CD1E-BB6E-B7F9-A46D4BD1FB53}"/>
              </a:ext>
            </a:extLst>
          </p:cNvPr>
          <p:cNvSpPr/>
          <p:nvPr/>
        </p:nvSpPr>
        <p:spPr>
          <a:xfrm>
            <a:off x="17844134" y="628697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1" name="Oval 30">
            <a:extLst>
              <a:ext uri="{FF2B5EF4-FFF2-40B4-BE49-F238E27FC236}">
                <a16:creationId xmlns:a16="http://schemas.microsoft.com/office/drawing/2014/main" id="{947BF9DD-7C39-5705-5169-914341702389}"/>
              </a:ext>
            </a:extLst>
          </p:cNvPr>
          <p:cNvSpPr/>
          <p:nvPr/>
        </p:nvSpPr>
        <p:spPr>
          <a:xfrm>
            <a:off x="16703040" y="786383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4" name="Oval 33">
            <a:extLst>
              <a:ext uri="{FF2B5EF4-FFF2-40B4-BE49-F238E27FC236}">
                <a16:creationId xmlns:a16="http://schemas.microsoft.com/office/drawing/2014/main" id="{ADB13257-AC1E-62BC-7F1E-100220A98FAE}"/>
              </a:ext>
            </a:extLst>
          </p:cNvPr>
          <p:cNvSpPr/>
          <p:nvPr/>
        </p:nvSpPr>
        <p:spPr>
          <a:xfrm rot="13698469">
            <a:off x="16098364" y="516799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5" name="Oval 34">
            <a:extLst>
              <a:ext uri="{FF2B5EF4-FFF2-40B4-BE49-F238E27FC236}">
                <a16:creationId xmlns:a16="http://schemas.microsoft.com/office/drawing/2014/main" id="{B2BB3197-ED9F-851E-9E4E-6A469D5AD3BE}"/>
              </a:ext>
            </a:extLst>
          </p:cNvPr>
          <p:cNvSpPr/>
          <p:nvPr/>
        </p:nvSpPr>
        <p:spPr>
          <a:xfrm rot="13698469">
            <a:off x="14011128" y="941736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pic>
        <p:nvPicPr>
          <p:cNvPr id="61" name="Picture 60">
            <a:extLst>
              <a:ext uri="{FF2B5EF4-FFF2-40B4-BE49-F238E27FC236}">
                <a16:creationId xmlns:a16="http://schemas.microsoft.com/office/drawing/2014/main" id="{F44F5F67-0A07-F056-753D-756B863DE5DE}"/>
              </a:ext>
            </a:extLst>
          </p:cNvPr>
          <p:cNvPicPr>
            <a:picLocks noChangeAspect="1"/>
          </p:cNvPicPr>
          <p:nvPr/>
        </p:nvPicPr>
        <p:blipFill>
          <a:blip r:embed="rId5"/>
          <a:stretch>
            <a:fillRect/>
          </a:stretch>
        </p:blipFill>
        <p:spPr>
          <a:xfrm>
            <a:off x="16192619" y="11382374"/>
            <a:ext cx="687494" cy="457200"/>
          </a:xfrm>
          <a:prstGeom prst="rect">
            <a:avLst/>
          </a:prstGeom>
        </p:spPr>
      </p:pic>
      <p:pic>
        <p:nvPicPr>
          <p:cNvPr id="62" name="Picture 61">
            <a:extLst>
              <a:ext uri="{FF2B5EF4-FFF2-40B4-BE49-F238E27FC236}">
                <a16:creationId xmlns:a16="http://schemas.microsoft.com/office/drawing/2014/main" id="{DC38B587-AB50-257A-CD83-C2CFC320CC5D}"/>
              </a:ext>
            </a:extLst>
          </p:cNvPr>
          <p:cNvPicPr>
            <a:picLocks noChangeAspect="1"/>
          </p:cNvPicPr>
          <p:nvPr/>
        </p:nvPicPr>
        <p:blipFill>
          <a:blip r:embed="rId5"/>
          <a:stretch>
            <a:fillRect/>
          </a:stretch>
        </p:blipFill>
        <p:spPr>
          <a:xfrm>
            <a:off x="15308591" y="10248896"/>
            <a:ext cx="687494" cy="457200"/>
          </a:xfrm>
          <a:prstGeom prst="rect">
            <a:avLst/>
          </a:prstGeom>
        </p:spPr>
      </p:pic>
      <p:pic>
        <p:nvPicPr>
          <p:cNvPr id="63" name="Picture 62">
            <a:extLst>
              <a:ext uri="{FF2B5EF4-FFF2-40B4-BE49-F238E27FC236}">
                <a16:creationId xmlns:a16="http://schemas.microsoft.com/office/drawing/2014/main" id="{0F70236E-1F05-9610-F0FC-F95513F64A51}"/>
              </a:ext>
            </a:extLst>
          </p:cNvPr>
          <p:cNvPicPr>
            <a:picLocks noChangeAspect="1"/>
          </p:cNvPicPr>
          <p:nvPr/>
        </p:nvPicPr>
        <p:blipFill>
          <a:blip r:embed="rId5"/>
          <a:stretch>
            <a:fillRect/>
          </a:stretch>
        </p:blipFill>
        <p:spPr>
          <a:xfrm>
            <a:off x="16377523" y="10321292"/>
            <a:ext cx="687494" cy="457200"/>
          </a:xfrm>
          <a:prstGeom prst="rect">
            <a:avLst/>
          </a:prstGeom>
        </p:spPr>
      </p:pic>
      <p:sp>
        <p:nvSpPr>
          <p:cNvPr id="2" name="Title 1">
            <a:extLst>
              <a:ext uri="{FF2B5EF4-FFF2-40B4-BE49-F238E27FC236}">
                <a16:creationId xmlns:a16="http://schemas.microsoft.com/office/drawing/2014/main" id="{9145737F-87B3-2CAC-8755-34C2D4552038}"/>
              </a:ext>
            </a:extLst>
          </p:cNvPr>
          <p:cNvSpPr>
            <a:spLocks noGrp="1"/>
          </p:cNvSpPr>
          <p:nvPr>
            <p:ph type="title"/>
          </p:nvPr>
        </p:nvSpPr>
        <p:spPr/>
        <p:txBody>
          <a:bodyPr vert="horz"/>
          <a:lstStyle/>
          <a:p>
            <a:r>
              <a:rPr lang="en-US"/>
              <a:t>Then distribute the gains…</a:t>
            </a:r>
          </a:p>
        </p:txBody>
      </p:sp>
      <p:sp>
        <p:nvSpPr>
          <p:cNvPr id="4" name="Rectangle 3">
            <a:extLst>
              <a:ext uri="{FF2B5EF4-FFF2-40B4-BE49-F238E27FC236}">
                <a16:creationId xmlns:a16="http://schemas.microsoft.com/office/drawing/2014/main" id="{105DDE93-4936-DD0B-9F56-A9DC462115F4}"/>
              </a:ext>
            </a:extLst>
          </p:cNvPr>
          <p:cNvSpPr/>
          <p:nvPr/>
        </p:nvSpPr>
        <p:spPr>
          <a:xfrm>
            <a:off x="1676401" y="4120041"/>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7" name="Rectangle 36">
            <a:extLst>
              <a:ext uri="{FF2B5EF4-FFF2-40B4-BE49-F238E27FC236}">
                <a16:creationId xmlns:a16="http://schemas.microsoft.com/office/drawing/2014/main" id="{390B4A54-54AE-6EF5-EB24-78072D544667}"/>
              </a:ext>
            </a:extLst>
          </p:cNvPr>
          <p:cNvSpPr/>
          <p:nvPr/>
        </p:nvSpPr>
        <p:spPr>
          <a:xfrm>
            <a:off x="1676401" y="58354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8" name="Rectangle 37">
            <a:extLst>
              <a:ext uri="{FF2B5EF4-FFF2-40B4-BE49-F238E27FC236}">
                <a16:creationId xmlns:a16="http://schemas.microsoft.com/office/drawing/2014/main" id="{A7A84860-D74D-5E10-5161-D0D63686BC12}"/>
              </a:ext>
            </a:extLst>
          </p:cNvPr>
          <p:cNvSpPr/>
          <p:nvPr/>
        </p:nvSpPr>
        <p:spPr>
          <a:xfrm>
            <a:off x="1676401" y="755094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9" name="Rectangle 38">
            <a:extLst>
              <a:ext uri="{FF2B5EF4-FFF2-40B4-BE49-F238E27FC236}">
                <a16:creationId xmlns:a16="http://schemas.microsoft.com/office/drawing/2014/main" id="{3F465A82-09D4-E54D-8B71-93DB55A06825}"/>
              </a:ext>
            </a:extLst>
          </p:cNvPr>
          <p:cNvSpPr/>
          <p:nvPr/>
        </p:nvSpPr>
        <p:spPr>
          <a:xfrm>
            <a:off x="1676401" y="92663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40" name="Rectangle 39">
            <a:extLst>
              <a:ext uri="{FF2B5EF4-FFF2-40B4-BE49-F238E27FC236}">
                <a16:creationId xmlns:a16="http://schemas.microsoft.com/office/drawing/2014/main" id="{8B357741-5D95-EFE6-1EE2-F8F9AE8A8210}"/>
              </a:ext>
            </a:extLst>
          </p:cNvPr>
          <p:cNvSpPr/>
          <p:nvPr/>
        </p:nvSpPr>
        <p:spPr>
          <a:xfrm>
            <a:off x="7829550" y="4120041"/>
            <a:ext cx="304800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VC</a:t>
            </a:r>
          </a:p>
        </p:txBody>
      </p:sp>
      <p:cxnSp>
        <p:nvCxnSpPr>
          <p:cNvPr id="42" name="Connector: Curved 41">
            <a:extLst>
              <a:ext uri="{FF2B5EF4-FFF2-40B4-BE49-F238E27FC236}">
                <a16:creationId xmlns:a16="http://schemas.microsoft.com/office/drawing/2014/main" id="{0CDCE3F0-E783-B539-B9C5-8AE4E978308C}"/>
              </a:ext>
            </a:extLst>
          </p:cNvPr>
          <p:cNvCxnSpPr>
            <a:stCxn id="4" idx="3"/>
            <a:endCxn id="40" idx="1"/>
          </p:cNvCxnSpPr>
          <p:nvPr/>
        </p:nvCxnSpPr>
        <p:spPr>
          <a:xfrm>
            <a:off x="5619750" y="4838226"/>
            <a:ext cx="2209800" cy="254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or: Curved 43">
            <a:extLst>
              <a:ext uri="{FF2B5EF4-FFF2-40B4-BE49-F238E27FC236}">
                <a16:creationId xmlns:a16="http://schemas.microsoft.com/office/drawing/2014/main" id="{BABCE2D4-D582-11EC-D904-A8E26D919DA6}"/>
              </a:ext>
            </a:extLst>
          </p:cNvPr>
          <p:cNvCxnSpPr>
            <a:stCxn id="37" idx="3"/>
            <a:endCxn id="40" idx="1"/>
          </p:cNvCxnSpPr>
          <p:nvPr/>
        </p:nvCxnSpPr>
        <p:spPr>
          <a:xfrm flipV="1">
            <a:off x="5619750" y="4838226"/>
            <a:ext cx="2209800" cy="1715452"/>
          </a:xfrm>
          <a:prstGeom prst="curvedConnector3">
            <a:avLst>
              <a:gd name="adj1" fmla="val 25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or: Curved 47">
            <a:extLst>
              <a:ext uri="{FF2B5EF4-FFF2-40B4-BE49-F238E27FC236}">
                <a16:creationId xmlns:a16="http://schemas.microsoft.com/office/drawing/2014/main" id="{051FDF08-1484-5A85-64A7-7A1DC7996362}"/>
              </a:ext>
            </a:extLst>
          </p:cNvPr>
          <p:cNvCxnSpPr>
            <a:stCxn id="38" idx="3"/>
            <a:endCxn id="40" idx="1"/>
          </p:cNvCxnSpPr>
          <p:nvPr/>
        </p:nvCxnSpPr>
        <p:spPr>
          <a:xfrm flipV="1">
            <a:off x="5619750" y="4838227"/>
            <a:ext cx="2209800" cy="3430902"/>
          </a:xfrm>
          <a:prstGeom prst="curvedConnector3">
            <a:avLst>
              <a:gd name="adj1" fmla="val 3275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or: Curved 49">
            <a:extLst>
              <a:ext uri="{FF2B5EF4-FFF2-40B4-BE49-F238E27FC236}">
                <a16:creationId xmlns:a16="http://schemas.microsoft.com/office/drawing/2014/main" id="{D76E2025-717D-3043-0B23-8787E44F7B2E}"/>
              </a:ext>
            </a:extLst>
          </p:cNvPr>
          <p:cNvCxnSpPr>
            <a:stCxn id="39" idx="3"/>
            <a:endCxn id="40" idx="1"/>
          </p:cNvCxnSpPr>
          <p:nvPr/>
        </p:nvCxnSpPr>
        <p:spPr>
          <a:xfrm flipV="1">
            <a:off x="5619750" y="4838226"/>
            <a:ext cx="2209800" cy="5146352"/>
          </a:xfrm>
          <a:prstGeom prst="curvedConnector3">
            <a:avLst>
              <a:gd name="adj1" fmla="val 40517"/>
            </a:avLst>
          </a:prstGeom>
          <a:ln>
            <a:tailEnd type="triangle"/>
          </a:ln>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A99E3D14-C776-2F70-8A64-7FA8F3C635CC}"/>
              </a:ext>
            </a:extLst>
          </p:cNvPr>
          <p:cNvPicPr>
            <a:picLocks noChangeAspect="1"/>
          </p:cNvPicPr>
          <p:nvPr/>
        </p:nvPicPr>
        <p:blipFill>
          <a:blip r:embed="rId5"/>
          <a:stretch>
            <a:fillRect/>
          </a:stretch>
        </p:blipFill>
        <p:spPr>
          <a:xfrm>
            <a:off x="17168949" y="9783606"/>
            <a:ext cx="687494" cy="457200"/>
          </a:xfrm>
          <a:prstGeom prst="rect">
            <a:avLst/>
          </a:prstGeom>
        </p:spPr>
      </p:pic>
      <p:sp>
        <p:nvSpPr>
          <p:cNvPr id="12" name="Oval 11">
            <a:extLst>
              <a:ext uri="{FF2B5EF4-FFF2-40B4-BE49-F238E27FC236}">
                <a16:creationId xmlns:a16="http://schemas.microsoft.com/office/drawing/2014/main" id="{0533DB74-3358-6326-D673-798043C14E22}"/>
              </a:ext>
            </a:extLst>
          </p:cNvPr>
          <p:cNvSpPr/>
          <p:nvPr/>
        </p:nvSpPr>
        <p:spPr>
          <a:xfrm>
            <a:off x="15527654" y="627030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pic>
        <p:nvPicPr>
          <p:cNvPr id="45" name="Picture 44">
            <a:extLst>
              <a:ext uri="{FF2B5EF4-FFF2-40B4-BE49-F238E27FC236}">
                <a16:creationId xmlns:a16="http://schemas.microsoft.com/office/drawing/2014/main" id="{C3CD198F-0CB2-6130-17BF-9B2FBCFE73AD}"/>
              </a:ext>
            </a:extLst>
          </p:cNvPr>
          <p:cNvPicPr>
            <a:picLocks noChangeAspect="1"/>
          </p:cNvPicPr>
          <p:nvPr/>
        </p:nvPicPr>
        <p:blipFill>
          <a:blip r:embed="rId5"/>
          <a:stretch>
            <a:fillRect/>
          </a:stretch>
        </p:blipFill>
        <p:spPr>
          <a:xfrm>
            <a:off x="15942573" y="8707754"/>
            <a:ext cx="687494" cy="457200"/>
          </a:xfrm>
          <a:prstGeom prst="rect">
            <a:avLst/>
          </a:prstGeom>
        </p:spPr>
      </p:pic>
      <p:pic>
        <p:nvPicPr>
          <p:cNvPr id="46" name="Picture 45">
            <a:extLst>
              <a:ext uri="{FF2B5EF4-FFF2-40B4-BE49-F238E27FC236}">
                <a16:creationId xmlns:a16="http://schemas.microsoft.com/office/drawing/2014/main" id="{807F227C-BF22-C994-574A-5D9017AB5385}"/>
              </a:ext>
            </a:extLst>
          </p:cNvPr>
          <p:cNvPicPr>
            <a:picLocks noChangeAspect="1"/>
          </p:cNvPicPr>
          <p:nvPr/>
        </p:nvPicPr>
        <p:blipFill>
          <a:blip r:embed="rId5"/>
          <a:stretch>
            <a:fillRect/>
          </a:stretch>
        </p:blipFill>
        <p:spPr>
          <a:xfrm>
            <a:off x="17625731" y="7399970"/>
            <a:ext cx="687494" cy="457200"/>
          </a:xfrm>
          <a:prstGeom prst="rect">
            <a:avLst/>
          </a:prstGeom>
        </p:spPr>
      </p:pic>
      <p:pic>
        <p:nvPicPr>
          <p:cNvPr id="47" name="Picture 46">
            <a:extLst>
              <a:ext uri="{FF2B5EF4-FFF2-40B4-BE49-F238E27FC236}">
                <a16:creationId xmlns:a16="http://schemas.microsoft.com/office/drawing/2014/main" id="{245DDED4-1410-8B4B-05F8-5576E8A1EE48}"/>
              </a:ext>
            </a:extLst>
          </p:cNvPr>
          <p:cNvPicPr>
            <a:picLocks noChangeAspect="1"/>
          </p:cNvPicPr>
          <p:nvPr/>
        </p:nvPicPr>
        <p:blipFill>
          <a:blip r:embed="rId5"/>
          <a:stretch>
            <a:fillRect/>
          </a:stretch>
        </p:blipFill>
        <p:spPr>
          <a:xfrm>
            <a:off x="16731541" y="7920038"/>
            <a:ext cx="687494" cy="457200"/>
          </a:xfrm>
          <a:prstGeom prst="rect">
            <a:avLst/>
          </a:prstGeom>
        </p:spPr>
      </p:pic>
      <p:pic>
        <p:nvPicPr>
          <p:cNvPr id="49" name="Picture 48">
            <a:extLst>
              <a:ext uri="{FF2B5EF4-FFF2-40B4-BE49-F238E27FC236}">
                <a16:creationId xmlns:a16="http://schemas.microsoft.com/office/drawing/2014/main" id="{11719FA6-5929-AB0A-E018-D3CF705F91B7}"/>
              </a:ext>
            </a:extLst>
          </p:cNvPr>
          <p:cNvPicPr>
            <a:picLocks noChangeAspect="1"/>
          </p:cNvPicPr>
          <p:nvPr/>
        </p:nvPicPr>
        <p:blipFill>
          <a:blip r:embed="rId5"/>
          <a:stretch>
            <a:fillRect/>
          </a:stretch>
        </p:blipFill>
        <p:spPr>
          <a:xfrm>
            <a:off x="16062111" y="7189952"/>
            <a:ext cx="687494" cy="457200"/>
          </a:xfrm>
          <a:prstGeom prst="rect">
            <a:avLst/>
          </a:prstGeom>
        </p:spPr>
      </p:pic>
      <p:pic>
        <p:nvPicPr>
          <p:cNvPr id="51" name="Picture 50">
            <a:extLst>
              <a:ext uri="{FF2B5EF4-FFF2-40B4-BE49-F238E27FC236}">
                <a16:creationId xmlns:a16="http://schemas.microsoft.com/office/drawing/2014/main" id="{9660859C-2812-47D4-5778-A231E8C23177}"/>
              </a:ext>
            </a:extLst>
          </p:cNvPr>
          <p:cNvPicPr>
            <a:picLocks noChangeAspect="1"/>
          </p:cNvPicPr>
          <p:nvPr/>
        </p:nvPicPr>
        <p:blipFill>
          <a:blip r:embed="rId5"/>
          <a:stretch>
            <a:fillRect/>
          </a:stretch>
        </p:blipFill>
        <p:spPr>
          <a:xfrm>
            <a:off x="14676331" y="7302894"/>
            <a:ext cx="687494" cy="457200"/>
          </a:xfrm>
          <a:prstGeom prst="rect">
            <a:avLst/>
          </a:prstGeom>
        </p:spPr>
      </p:pic>
      <p:pic>
        <p:nvPicPr>
          <p:cNvPr id="52" name="Picture 51">
            <a:extLst>
              <a:ext uri="{FF2B5EF4-FFF2-40B4-BE49-F238E27FC236}">
                <a16:creationId xmlns:a16="http://schemas.microsoft.com/office/drawing/2014/main" id="{DF7F0207-FE6F-1381-65B2-B4A05CAFD66B}"/>
              </a:ext>
            </a:extLst>
          </p:cNvPr>
          <p:cNvPicPr>
            <a:picLocks noChangeAspect="1"/>
          </p:cNvPicPr>
          <p:nvPr/>
        </p:nvPicPr>
        <p:blipFill>
          <a:blip r:embed="rId5"/>
          <a:stretch>
            <a:fillRect/>
          </a:stretch>
        </p:blipFill>
        <p:spPr>
          <a:xfrm>
            <a:off x="14780935" y="8509636"/>
            <a:ext cx="687494" cy="457200"/>
          </a:xfrm>
          <a:prstGeom prst="rect">
            <a:avLst/>
          </a:prstGeom>
        </p:spPr>
      </p:pic>
      <p:pic>
        <p:nvPicPr>
          <p:cNvPr id="53" name="Picture 52">
            <a:extLst>
              <a:ext uri="{FF2B5EF4-FFF2-40B4-BE49-F238E27FC236}">
                <a16:creationId xmlns:a16="http://schemas.microsoft.com/office/drawing/2014/main" id="{1D1DAF49-1108-3078-BD9E-7E771A90094A}"/>
              </a:ext>
            </a:extLst>
          </p:cNvPr>
          <p:cNvPicPr>
            <a:picLocks noChangeAspect="1"/>
          </p:cNvPicPr>
          <p:nvPr/>
        </p:nvPicPr>
        <p:blipFill>
          <a:blip r:embed="rId5"/>
          <a:stretch>
            <a:fillRect/>
          </a:stretch>
        </p:blipFill>
        <p:spPr>
          <a:xfrm>
            <a:off x="14063265" y="9555006"/>
            <a:ext cx="687494" cy="457200"/>
          </a:xfrm>
          <a:prstGeom prst="rect">
            <a:avLst/>
          </a:prstGeom>
        </p:spPr>
      </p:pic>
      <p:pic>
        <p:nvPicPr>
          <p:cNvPr id="54" name="Picture 53">
            <a:extLst>
              <a:ext uri="{FF2B5EF4-FFF2-40B4-BE49-F238E27FC236}">
                <a16:creationId xmlns:a16="http://schemas.microsoft.com/office/drawing/2014/main" id="{4D62BC8B-4B41-177A-5F5A-0B352A04DCF3}"/>
              </a:ext>
            </a:extLst>
          </p:cNvPr>
          <p:cNvPicPr>
            <a:picLocks noChangeAspect="1"/>
          </p:cNvPicPr>
          <p:nvPr/>
        </p:nvPicPr>
        <p:blipFill>
          <a:blip r:embed="rId5"/>
          <a:stretch>
            <a:fillRect/>
          </a:stretch>
        </p:blipFill>
        <p:spPr>
          <a:xfrm>
            <a:off x="13590269" y="10660606"/>
            <a:ext cx="687494" cy="457200"/>
          </a:xfrm>
          <a:prstGeom prst="rect">
            <a:avLst/>
          </a:prstGeom>
        </p:spPr>
      </p:pic>
      <p:pic>
        <p:nvPicPr>
          <p:cNvPr id="55" name="Picture 54">
            <a:extLst>
              <a:ext uri="{FF2B5EF4-FFF2-40B4-BE49-F238E27FC236}">
                <a16:creationId xmlns:a16="http://schemas.microsoft.com/office/drawing/2014/main" id="{AA2A1DBD-FD63-AF5F-C3C6-A75ECD0E7835}"/>
              </a:ext>
            </a:extLst>
          </p:cNvPr>
          <p:cNvPicPr>
            <a:picLocks noChangeAspect="1"/>
          </p:cNvPicPr>
          <p:nvPr/>
        </p:nvPicPr>
        <p:blipFill>
          <a:blip r:embed="rId5"/>
          <a:stretch>
            <a:fillRect/>
          </a:stretch>
        </p:blipFill>
        <p:spPr>
          <a:xfrm>
            <a:off x="12102479" y="10474162"/>
            <a:ext cx="687494" cy="457200"/>
          </a:xfrm>
          <a:prstGeom prst="rect">
            <a:avLst/>
          </a:prstGeom>
        </p:spPr>
      </p:pic>
      <p:pic>
        <p:nvPicPr>
          <p:cNvPr id="58" name="Picture 57">
            <a:extLst>
              <a:ext uri="{FF2B5EF4-FFF2-40B4-BE49-F238E27FC236}">
                <a16:creationId xmlns:a16="http://schemas.microsoft.com/office/drawing/2014/main" id="{11C84CBB-6153-C450-D451-4E89B402150C}"/>
              </a:ext>
            </a:extLst>
          </p:cNvPr>
          <p:cNvPicPr>
            <a:picLocks noChangeAspect="1"/>
          </p:cNvPicPr>
          <p:nvPr/>
        </p:nvPicPr>
        <p:blipFill>
          <a:blip r:embed="rId5"/>
          <a:stretch>
            <a:fillRect/>
          </a:stretch>
        </p:blipFill>
        <p:spPr>
          <a:xfrm>
            <a:off x="12921297" y="7732394"/>
            <a:ext cx="687494" cy="457200"/>
          </a:xfrm>
          <a:prstGeom prst="rect">
            <a:avLst/>
          </a:prstGeom>
        </p:spPr>
      </p:pic>
      <p:pic>
        <p:nvPicPr>
          <p:cNvPr id="60" name="Picture 59">
            <a:extLst>
              <a:ext uri="{FF2B5EF4-FFF2-40B4-BE49-F238E27FC236}">
                <a16:creationId xmlns:a16="http://schemas.microsoft.com/office/drawing/2014/main" id="{F00FFC03-BDF9-7348-9BD0-9B17EE088B68}"/>
              </a:ext>
            </a:extLst>
          </p:cNvPr>
          <p:cNvPicPr>
            <a:picLocks noChangeAspect="1"/>
          </p:cNvPicPr>
          <p:nvPr/>
        </p:nvPicPr>
        <p:blipFill>
          <a:blip r:embed="rId5"/>
          <a:stretch>
            <a:fillRect/>
          </a:stretch>
        </p:blipFill>
        <p:spPr>
          <a:xfrm>
            <a:off x="12184591" y="6652736"/>
            <a:ext cx="687494" cy="457200"/>
          </a:xfrm>
          <a:prstGeom prst="rect">
            <a:avLst/>
          </a:prstGeom>
        </p:spPr>
      </p:pic>
      <p:pic>
        <p:nvPicPr>
          <p:cNvPr id="64" name="Picture 63">
            <a:extLst>
              <a:ext uri="{FF2B5EF4-FFF2-40B4-BE49-F238E27FC236}">
                <a16:creationId xmlns:a16="http://schemas.microsoft.com/office/drawing/2014/main" id="{D3DB77E6-42AF-6BCB-957F-61D6B5D506BF}"/>
              </a:ext>
            </a:extLst>
          </p:cNvPr>
          <p:cNvPicPr>
            <a:picLocks noChangeAspect="1"/>
          </p:cNvPicPr>
          <p:nvPr/>
        </p:nvPicPr>
        <p:blipFill>
          <a:blip r:embed="rId5"/>
          <a:stretch>
            <a:fillRect/>
          </a:stretch>
        </p:blipFill>
        <p:spPr>
          <a:xfrm>
            <a:off x="13246523" y="6756116"/>
            <a:ext cx="687494" cy="457200"/>
          </a:xfrm>
          <a:prstGeom prst="rect">
            <a:avLst/>
          </a:prstGeom>
        </p:spPr>
      </p:pic>
      <p:pic>
        <p:nvPicPr>
          <p:cNvPr id="65" name="Picture 64">
            <a:extLst>
              <a:ext uri="{FF2B5EF4-FFF2-40B4-BE49-F238E27FC236}">
                <a16:creationId xmlns:a16="http://schemas.microsoft.com/office/drawing/2014/main" id="{9AD1490E-F97C-AC74-3947-4C0396BEB452}"/>
              </a:ext>
            </a:extLst>
          </p:cNvPr>
          <p:cNvPicPr>
            <a:picLocks noChangeAspect="1"/>
          </p:cNvPicPr>
          <p:nvPr/>
        </p:nvPicPr>
        <p:blipFill>
          <a:blip r:embed="rId5"/>
          <a:stretch>
            <a:fillRect/>
          </a:stretch>
        </p:blipFill>
        <p:spPr>
          <a:xfrm>
            <a:off x="15671225" y="6240778"/>
            <a:ext cx="687494" cy="457200"/>
          </a:xfrm>
          <a:prstGeom prst="rect">
            <a:avLst/>
          </a:prstGeom>
        </p:spPr>
      </p:pic>
      <p:pic>
        <p:nvPicPr>
          <p:cNvPr id="66" name="Picture 65">
            <a:extLst>
              <a:ext uri="{FF2B5EF4-FFF2-40B4-BE49-F238E27FC236}">
                <a16:creationId xmlns:a16="http://schemas.microsoft.com/office/drawing/2014/main" id="{774A62FE-F2AD-BD0A-EBA6-C04B656D4AF1}"/>
              </a:ext>
            </a:extLst>
          </p:cNvPr>
          <p:cNvPicPr>
            <a:picLocks noChangeAspect="1"/>
          </p:cNvPicPr>
          <p:nvPr/>
        </p:nvPicPr>
        <p:blipFill>
          <a:blip r:embed="rId5"/>
          <a:stretch>
            <a:fillRect/>
          </a:stretch>
        </p:blipFill>
        <p:spPr>
          <a:xfrm>
            <a:off x="18011775" y="6407468"/>
            <a:ext cx="687494" cy="457200"/>
          </a:xfrm>
          <a:prstGeom prst="rect">
            <a:avLst/>
          </a:prstGeom>
        </p:spPr>
      </p:pic>
      <p:pic>
        <p:nvPicPr>
          <p:cNvPr id="67" name="Picture 66">
            <a:extLst>
              <a:ext uri="{FF2B5EF4-FFF2-40B4-BE49-F238E27FC236}">
                <a16:creationId xmlns:a16="http://schemas.microsoft.com/office/drawing/2014/main" id="{D0A04331-9B9A-DE6F-5C12-865BD2355B8E}"/>
              </a:ext>
            </a:extLst>
          </p:cNvPr>
          <p:cNvPicPr>
            <a:picLocks noChangeAspect="1"/>
          </p:cNvPicPr>
          <p:nvPr/>
        </p:nvPicPr>
        <p:blipFill>
          <a:blip r:embed="rId5"/>
          <a:stretch>
            <a:fillRect/>
          </a:stretch>
        </p:blipFill>
        <p:spPr>
          <a:xfrm>
            <a:off x="16985191" y="6150294"/>
            <a:ext cx="687494" cy="457200"/>
          </a:xfrm>
          <a:prstGeom prst="rect">
            <a:avLst/>
          </a:prstGeom>
        </p:spPr>
      </p:pic>
      <p:pic>
        <p:nvPicPr>
          <p:cNvPr id="68" name="Picture 67">
            <a:extLst>
              <a:ext uri="{FF2B5EF4-FFF2-40B4-BE49-F238E27FC236}">
                <a16:creationId xmlns:a16="http://schemas.microsoft.com/office/drawing/2014/main" id="{45F3EBC5-5D8D-3288-C300-9D034C7972D6}"/>
              </a:ext>
            </a:extLst>
          </p:cNvPr>
          <p:cNvPicPr>
            <a:picLocks noChangeAspect="1"/>
          </p:cNvPicPr>
          <p:nvPr/>
        </p:nvPicPr>
        <p:blipFill>
          <a:blip r:embed="rId5"/>
          <a:stretch>
            <a:fillRect/>
          </a:stretch>
        </p:blipFill>
        <p:spPr>
          <a:xfrm>
            <a:off x="16259175" y="5248274"/>
            <a:ext cx="687494" cy="457200"/>
          </a:xfrm>
          <a:prstGeom prst="rect">
            <a:avLst/>
          </a:prstGeom>
        </p:spPr>
      </p:pic>
      <p:pic>
        <p:nvPicPr>
          <p:cNvPr id="69" name="Picture 68">
            <a:extLst>
              <a:ext uri="{FF2B5EF4-FFF2-40B4-BE49-F238E27FC236}">
                <a16:creationId xmlns:a16="http://schemas.microsoft.com/office/drawing/2014/main" id="{072C1455-F3F6-60FE-E74E-E5947A4C907A}"/>
              </a:ext>
            </a:extLst>
          </p:cNvPr>
          <p:cNvPicPr>
            <a:picLocks noChangeAspect="1"/>
          </p:cNvPicPr>
          <p:nvPr/>
        </p:nvPicPr>
        <p:blipFill>
          <a:blip r:embed="rId5"/>
          <a:stretch>
            <a:fillRect/>
          </a:stretch>
        </p:blipFill>
        <p:spPr>
          <a:xfrm>
            <a:off x="14386193" y="5741412"/>
            <a:ext cx="687494" cy="457200"/>
          </a:xfrm>
          <a:prstGeom prst="rect">
            <a:avLst/>
          </a:prstGeom>
        </p:spPr>
      </p:pic>
      <p:pic>
        <p:nvPicPr>
          <p:cNvPr id="70" name="Picture 69">
            <a:extLst>
              <a:ext uri="{FF2B5EF4-FFF2-40B4-BE49-F238E27FC236}">
                <a16:creationId xmlns:a16="http://schemas.microsoft.com/office/drawing/2014/main" id="{0ABCE094-8C72-8C56-E0FD-4BF7F258F33D}"/>
              </a:ext>
            </a:extLst>
          </p:cNvPr>
          <p:cNvPicPr>
            <a:picLocks noChangeAspect="1"/>
          </p:cNvPicPr>
          <p:nvPr/>
        </p:nvPicPr>
        <p:blipFill>
          <a:blip r:embed="rId5"/>
          <a:stretch>
            <a:fillRect/>
          </a:stretch>
        </p:blipFill>
        <p:spPr>
          <a:xfrm>
            <a:off x="12894097" y="5185708"/>
            <a:ext cx="687494" cy="457200"/>
          </a:xfrm>
          <a:prstGeom prst="rect">
            <a:avLst/>
          </a:prstGeom>
        </p:spPr>
      </p:pic>
      <p:pic>
        <p:nvPicPr>
          <p:cNvPr id="13" name="Graphic 12" descr="Woman Shrugging with solid fill">
            <a:extLst>
              <a:ext uri="{FF2B5EF4-FFF2-40B4-BE49-F238E27FC236}">
                <a16:creationId xmlns:a16="http://schemas.microsoft.com/office/drawing/2014/main" id="{3849DCD6-BDCB-656D-99A9-6F374678E1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422222" y="3569820"/>
            <a:ext cx="1828800" cy="1828800"/>
          </a:xfrm>
          <a:prstGeom prst="rect">
            <a:avLst/>
          </a:prstGeom>
        </p:spPr>
      </p:pic>
      <p:pic>
        <p:nvPicPr>
          <p:cNvPr id="3" name="Picture 2">
            <a:extLst>
              <a:ext uri="{FF2B5EF4-FFF2-40B4-BE49-F238E27FC236}">
                <a16:creationId xmlns:a16="http://schemas.microsoft.com/office/drawing/2014/main" id="{CEC2A454-69F2-5584-02FC-1177BD0376C1}"/>
              </a:ext>
            </a:extLst>
          </p:cNvPr>
          <p:cNvPicPr>
            <a:picLocks noChangeAspect="1"/>
          </p:cNvPicPr>
          <p:nvPr/>
        </p:nvPicPr>
        <p:blipFill>
          <a:blip r:embed="rId5"/>
          <a:stretch>
            <a:fillRect/>
          </a:stretch>
        </p:blipFill>
        <p:spPr>
          <a:xfrm>
            <a:off x="19855431" y="7683807"/>
            <a:ext cx="3093646" cy="2057350"/>
          </a:xfrm>
          <a:prstGeom prst="rect">
            <a:avLst/>
          </a:prstGeom>
        </p:spPr>
      </p:pic>
      <p:pic>
        <p:nvPicPr>
          <p:cNvPr id="26" name="Picture 25">
            <a:extLst>
              <a:ext uri="{FF2B5EF4-FFF2-40B4-BE49-F238E27FC236}">
                <a16:creationId xmlns:a16="http://schemas.microsoft.com/office/drawing/2014/main" id="{5CA8C099-7D3D-9F59-B895-18CB1A4F884A}"/>
              </a:ext>
            </a:extLst>
          </p:cNvPr>
          <p:cNvPicPr>
            <a:picLocks noChangeAspect="1"/>
          </p:cNvPicPr>
          <p:nvPr/>
        </p:nvPicPr>
        <p:blipFill>
          <a:blip r:embed="rId5"/>
          <a:stretch>
            <a:fillRect/>
          </a:stretch>
        </p:blipFill>
        <p:spPr>
          <a:xfrm>
            <a:off x="18592117" y="7595223"/>
            <a:ext cx="3093646" cy="2057350"/>
          </a:xfrm>
          <a:prstGeom prst="rect">
            <a:avLst/>
          </a:prstGeom>
        </p:spPr>
      </p:pic>
      <p:pic>
        <p:nvPicPr>
          <p:cNvPr id="36" name="Picture 35">
            <a:extLst>
              <a:ext uri="{FF2B5EF4-FFF2-40B4-BE49-F238E27FC236}">
                <a16:creationId xmlns:a16="http://schemas.microsoft.com/office/drawing/2014/main" id="{8C5975D5-5EF6-F612-4800-1ABC61743743}"/>
              </a:ext>
            </a:extLst>
          </p:cNvPr>
          <p:cNvPicPr>
            <a:picLocks noChangeAspect="1"/>
          </p:cNvPicPr>
          <p:nvPr/>
        </p:nvPicPr>
        <p:blipFill>
          <a:blip r:embed="rId5"/>
          <a:stretch>
            <a:fillRect/>
          </a:stretch>
        </p:blipFill>
        <p:spPr>
          <a:xfrm>
            <a:off x="18164265" y="8377239"/>
            <a:ext cx="3093646" cy="2057350"/>
          </a:xfrm>
          <a:prstGeom prst="rect">
            <a:avLst/>
          </a:prstGeom>
        </p:spPr>
      </p:pic>
      <p:pic>
        <p:nvPicPr>
          <p:cNvPr id="41" name="Picture 40">
            <a:extLst>
              <a:ext uri="{FF2B5EF4-FFF2-40B4-BE49-F238E27FC236}">
                <a16:creationId xmlns:a16="http://schemas.microsoft.com/office/drawing/2014/main" id="{8963F97A-99A1-4022-C6D9-44285BF62072}"/>
              </a:ext>
            </a:extLst>
          </p:cNvPr>
          <p:cNvPicPr>
            <a:picLocks noChangeAspect="1"/>
          </p:cNvPicPr>
          <p:nvPr/>
        </p:nvPicPr>
        <p:blipFill>
          <a:blip r:embed="rId5"/>
          <a:stretch>
            <a:fillRect/>
          </a:stretch>
        </p:blipFill>
        <p:spPr>
          <a:xfrm>
            <a:off x="19057190" y="6553677"/>
            <a:ext cx="1468100" cy="976322"/>
          </a:xfrm>
          <a:prstGeom prst="rect">
            <a:avLst/>
          </a:prstGeom>
        </p:spPr>
      </p:pic>
      <p:pic>
        <p:nvPicPr>
          <p:cNvPr id="86" name="Picture 85">
            <a:extLst>
              <a:ext uri="{FF2B5EF4-FFF2-40B4-BE49-F238E27FC236}">
                <a16:creationId xmlns:a16="http://schemas.microsoft.com/office/drawing/2014/main" id="{7697A2F4-75AC-09B7-58EB-6FF59B13F962}"/>
              </a:ext>
            </a:extLst>
          </p:cNvPr>
          <p:cNvPicPr>
            <a:picLocks noChangeAspect="1"/>
          </p:cNvPicPr>
          <p:nvPr/>
        </p:nvPicPr>
        <p:blipFill>
          <a:blip r:embed="rId8"/>
          <a:stretch>
            <a:fillRect/>
          </a:stretch>
        </p:blipFill>
        <p:spPr>
          <a:xfrm>
            <a:off x="12681495" y="4910089"/>
            <a:ext cx="5413718" cy="5377138"/>
          </a:xfrm>
          <a:prstGeom prst="rect">
            <a:avLst/>
          </a:prstGeom>
        </p:spPr>
      </p:pic>
      <p:pic>
        <p:nvPicPr>
          <p:cNvPr id="88" name="Picture 87">
            <a:extLst>
              <a:ext uri="{FF2B5EF4-FFF2-40B4-BE49-F238E27FC236}">
                <a16:creationId xmlns:a16="http://schemas.microsoft.com/office/drawing/2014/main" id="{E5E06BF4-5E85-1F6B-3924-BBC8E99DEE4B}"/>
              </a:ext>
            </a:extLst>
          </p:cNvPr>
          <p:cNvPicPr>
            <a:picLocks noChangeAspect="1"/>
          </p:cNvPicPr>
          <p:nvPr/>
        </p:nvPicPr>
        <p:blipFill>
          <a:blip r:embed="rId5"/>
          <a:stretch>
            <a:fillRect/>
          </a:stretch>
        </p:blipFill>
        <p:spPr>
          <a:xfrm>
            <a:off x="19012605" y="9438345"/>
            <a:ext cx="3093646" cy="2057350"/>
          </a:xfrm>
          <a:prstGeom prst="rect">
            <a:avLst/>
          </a:prstGeom>
        </p:spPr>
      </p:pic>
    </p:spTree>
    <p:extLst>
      <p:ext uri="{BB962C8B-B14F-4D97-AF65-F5344CB8AC3E}">
        <p14:creationId xmlns:p14="http://schemas.microsoft.com/office/powerpoint/2010/main" val="346767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872 -0.00232 L 0.00872 -0.00232 C 0.03034 0.00879 0.04088 0.01713 0.06497 0.01574 C 0.07018 0.01527 0.07487 0.01018 0.07982 0.0074 C 0.08763 -0.05417 0.08776 -0.03287 0.08607 -0.08426 C 0.08594 -0.08843 0.08555 -0.0926 0.08529 -0.09676 C 0.0862 -0.12662 0.08672 -0.12431 0.0845 -0.15649 C 0.08385 -0.16574 0.08203 -0.17269 0.07904 -0.1801 C 0.07747 -0.18426 0.07526 -0.18727 0.07357 -0.19121 C 0.07109 -0.19723 0.07331 -0.19676 0.07122 -0.19676 " pathEditMode="relative" ptsTypes="AAAAAAAAAA">
                                      <p:cBhvr>
                                        <p:cTn id="6" dur="2000" fill="hold"/>
                                        <p:tgtEl>
                                          <p:spTgt spid="41"/>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0.04649 0.01875 L 0.04649 0.01875 C 0.05508 0.02245 0.06368 0.02546 0.07227 0.02986 C 0.07553 0.03171 0.07917 0.04398 0.08008 0.04652 C 0.08178 0.05208 0.08347 0.0574 0.08477 0.06319 C 0.08972 0.08819 0.09063 0.09768 0.09336 0.12013 C 0.09232 0.13912 0.09232 0.15856 0.09024 0.17708 C 0.0892 0.18541 0.08646 0.19236 0.08399 0.1993 C 0.0754 0.22291 0.07149 0.22546 0.05665 0.23958 C 0.04532 0.25046 0.01485 0.27662 0.00196 0.28125 C -0.00937 0.28541 -0.02109 0.28356 -0.03242 0.28541 C -0.04427 0.28773 -0.05585 0.29143 -0.06757 0.29375 C -0.07773 0.29606 -0.08802 0.29722 -0.09804 0.2993 C -0.11276 0.30277 -0.12721 0.30787 -0.14179 0.31041 C -0.15247 0.3125 -0.16315 0.31226 -0.17382 0.31342 L -0.25117 0.30625 C -0.27825 0.30254 -0.29843 0.2956 -0.32617 0.28541 C -0.35156 0.27638 -0.37682 0.2662 -0.40195 0.25625 L -0.42617 0.24652 C -0.4414 0.22777 -0.46549 0.19837 -0.47226 0.17847 C -0.47513 0.17013 -0.47812 0.16203 -0.48085 0.15347 C -0.48776 0.1324 -0.50377 0.08125 -0.50976 0.06041 C -0.51445 0.0449 -0.5194 0.02962 -0.52304 0.01319 C -0.52669 -0.00301 -0.53059 -0.01899 -0.53398 -0.03542 C -0.53645 -0.04653 -0.54882 -0.11389 -0.55585 -0.13959 C -0.5664 -0.17755 -0.56757 -0.17848 -0.5832 -0.2132 C -0.59244 -0.23311 -0.59414 -0.23635 -0.60585 -0.25209 C -0.60963 -0.25695 -0.61354 -0.26204 -0.61757 -0.26598 C -0.62135 -0.26945 -0.62539 -0.27153 -0.62929 -0.27431 C -0.63307 -0.27663 -0.6388 -0.27639 -0.64179 -0.27709 L -0.65664 -0.27987 C -0.66093 -0.28056 -0.66497 -0.28218 -0.66914 -0.28264 C -0.67434 -0.28311 -0.67955 -0.28264 -0.68476 -0.28264 " pathEditMode="relative" ptsTypes="AAAAAAAAAAAAAAAAAAAAAAAAAAAAAAAAA">
                                      <p:cBhvr>
                                        <p:cTn id="10" dur="2000" fill="hold"/>
                                        <p:tgtEl>
                                          <p:spTgt spid="3"/>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04987 0.00047 L 0.04987 0.00047 C 0.0905 0.05394 0.06016 0.0125 0.12175 0.10602 C 0.12422 0.10973 0.12956 0.11713 0.12956 0.11713 C 0.13477 0.14098 0.13633 0.13658 0.12643 0.16574 C 0.12227 0.17778 0.11771 0.19005 0.11159 0.19908 C 0.09844 0.21806 0.06602 0.23588 0.05222 0.24213 C 0.03958 0.24769 0.02669 0.25116 0.01393 0.25463 C 0.00039 0.25811 -0.01315 0.26019 -0.02669 0.26297 C -0.09922 0.26135 -0.17721 0.2713 -0.24857 0.23519 C -0.29427 0.21204 -0.3414 0.16482 -0.38372 0.12547 C -0.43854 0.02084 -0.37148 0.15348 -0.42278 0.03658 C -0.42917 0.02199 -0.4362 0.00834 -0.44388 -0.0037 C -0.46523 -0.03726 -0.48958 -0.07106 -0.51497 -0.0956 C -0.52695 -0.10717 -0.53906 -0.11875 -0.55169 -0.12754 C -0.56159 -0.13402 -0.57187 -0.13796 -0.58216 -0.14143 C -0.58633 -0.14282 -0.59049 -0.14444 -0.59466 -0.1456 C -0.59778 -0.14629 -0.61055 -0.14814 -0.61263 -0.14838 C -0.62825 -0.15 -0.62278 -0.15139 -0.63138 -0.14838 " pathEditMode="relative" ptsTypes="AAAAAAAAAAAAAAAAAAA">
                                      <p:cBhvr>
                                        <p:cTn id="12" dur="2000" fill="hold"/>
                                        <p:tgtEl>
                                          <p:spTgt spid="26"/>
                                        </p:tgtEl>
                                        <p:attrNameLst>
                                          <p:attrName>ppt_x</p:attrName>
                                          <p:attrName>ppt_y</p:attrName>
                                        </p:attrNameLst>
                                      </p:cBhvr>
                                    </p:animMotion>
                                  </p:childTnLst>
                                </p:cTn>
                              </p:par>
                              <p:par>
                                <p:cTn id="13" presetID="0" presetClass="path" presetSubtype="0" accel="50000" decel="50000" fill="hold" nodeType="withEffect">
                                  <p:stCondLst>
                                    <p:cond delay="0"/>
                                  </p:stCondLst>
                                  <p:childTnLst>
                                    <p:animMotion origin="layout" path="M 0.03138 -0.00787 L 0.03138 -0.00787 C 0.04284 -0.00185 0.0543 0.0044 0.06576 0.01018 C 0.07435 0.01412 0.08308 0.01666 0.09154 0.02129 C 0.09532 0.02315 0.09883 0.02708 0.10248 0.02963 C 0.11081 0.03495 0.11914 0.03981 0.12748 0.04491 C 0.12982 0.04815 0.13347 0.04954 0.13451 0.05463 C 0.14115 0.08472 0.13698 0.09329 0.12591 0.11574 C 0.11407 0.13958 0.08425 0.19421 0.06732 0.21018 C 0.05599 0.22083 0.04284 0.22407 0.0306 0.23102 C -0.00091 0.22731 -0.03255 0.22708 -0.06393 0.21991 C -0.09726 0.21204 -0.13007 0.19791 -0.16315 0.18657 C -0.22617 0.16458 -0.22799 0.16551 -0.2944 0.11713 C -0.31666 0.10069 -0.3388 0.08356 -0.36002 0.06296 C -0.36875 0.05416 -0.37526 0.03981 -0.38346 0.02963 C -0.40586 0.00139 -0.44427 -0.03935 -0.46784 -0.06065 C -0.47981 -0.07176 -0.4927 -0.07361 -0.50612 -0.07593 C -0.51562 -0.07778 -0.52526 -0.07917 -0.53502 -0.08009 C -0.54375 -0.08102 -0.55273 -0.08102 -0.56159 -0.08148 L -0.58502 -0.08287 C -0.58971 -0.08241 -0.5944 -0.08287 -0.59909 -0.08148 C -0.60104 -0.08102 -0.6026 -0.07871 -0.60455 -0.07732 C -0.61823 -0.06898 -0.61093 -0.07523 -0.61614 -0.07037 " pathEditMode="relative" ptsTypes="AAAAAAAAAAAAAAAAAAAAAAA">
                                      <p:cBhvr>
                                        <p:cTn id="14" dur="2000" fill="hold"/>
                                        <p:tgtEl>
                                          <p:spTgt spid="36"/>
                                        </p:tgtEl>
                                        <p:attrNameLst>
                                          <p:attrName>ppt_x</p:attrName>
                                          <p:attrName>ppt_y</p:attrName>
                                        </p:attrNameLst>
                                      </p:cBhvr>
                                    </p:animMotion>
                                  </p:childTnLst>
                                </p:cTn>
                              </p:par>
                              <p:par>
                                <p:cTn id="15" presetID="0" presetClass="path" presetSubtype="0" accel="50000" decel="50000" fill="hold" nodeType="withEffect">
                                  <p:stCondLst>
                                    <p:cond delay="0"/>
                                  </p:stCondLst>
                                  <p:childTnLst>
                                    <p:animMotion origin="layout" path="M -0.01029 0.0007 L -0.01029 0.0007 C 0.00807 -0.00324 0.03971 -0.01226 0.05846 -0.00486 C 0.06575 -0.00208 0.07969 0.03287 0.08268 0.03959 C 0.08294 0.05209 0.08633 0.06551 0.08346 0.07709 C 0.07982 0.09121 0.07239 0.10255 0.06471 0.11042 C 0.0401 0.13473 -0.0082 0.13149 -0.02982 0.13403 C -0.09063 0.13125 -0.1168 0.13936 -0.1681 0.11598 C -0.18477 0.10811 -0.20091 0.09676 -0.21732 0.0882 C -0.2612 0.06528 -0.23815 0.0838 -0.28763 0.0507 C -0.30352 0.03982 -0.31862 0.02616 -0.33451 0.01598 C -0.35977 -0.00046 -0.42982 -0.03402 -0.44857 -0.03819 L -0.48607 -0.04652 L -0.59779 -0.04375 C -0.60729 -0.04328 -0.61667 -0.04166 -0.62591 -0.03958 C -0.6405 -0.03657 -0.62604 -0.0368 -0.63216 -0.0368 L -0.66185 -0.02847 " pathEditMode="relative" ptsTypes="AAAAAAAAAAAAAAAAA">
                                      <p:cBhvr>
                                        <p:cTn id="16" dur="2000" fill="hold"/>
                                        <p:tgtEl>
                                          <p:spTgt spid="8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18D2AF3-B00E-34F5-1C9C-88574181DEB1}"/>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think-cell data - do not delete" hidden="1">
                        <a:extLst>
                          <a:ext uri="{FF2B5EF4-FFF2-40B4-BE49-F238E27FC236}">
                            <a16:creationId xmlns:a16="http://schemas.microsoft.com/office/drawing/2014/main" id="{F18D2AF3-B00E-34F5-1C9C-88574181DEB1}"/>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pic>
        <p:nvPicPr>
          <p:cNvPr id="1026" name="Picture 2" descr="undefined">
            <a:extLst>
              <a:ext uri="{FF2B5EF4-FFF2-40B4-BE49-F238E27FC236}">
                <a16:creationId xmlns:a16="http://schemas.microsoft.com/office/drawing/2014/main" id="{6DFA237F-80A5-46FD-44BF-430F9D4615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3381378"/>
            <a:ext cx="22136100" cy="92297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145737F-87B3-2CAC-8755-34C2D4552038}"/>
              </a:ext>
            </a:extLst>
          </p:cNvPr>
          <p:cNvSpPr>
            <a:spLocks noGrp="1"/>
          </p:cNvSpPr>
          <p:nvPr>
            <p:ph type="title"/>
          </p:nvPr>
        </p:nvSpPr>
        <p:spPr/>
        <p:txBody>
          <a:bodyPr vert="horz"/>
          <a:lstStyle/>
          <a:p>
            <a:r>
              <a:rPr lang="en-US"/>
              <a:t>The Power Law</a:t>
            </a:r>
          </a:p>
        </p:txBody>
      </p:sp>
      <p:sp>
        <p:nvSpPr>
          <p:cNvPr id="7" name="TextBox 6">
            <a:extLst>
              <a:ext uri="{FF2B5EF4-FFF2-40B4-BE49-F238E27FC236}">
                <a16:creationId xmlns:a16="http://schemas.microsoft.com/office/drawing/2014/main" id="{E4C4190A-64F0-0CA3-E68B-B8ABC1F7FD7A}"/>
              </a:ext>
            </a:extLst>
          </p:cNvPr>
          <p:cNvSpPr txBox="1"/>
          <p:nvPr/>
        </p:nvSpPr>
        <p:spPr>
          <a:xfrm>
            <a:off x="8172451" y="3592891"/>
            <a:ext cx="14535150" cy="3600986"/>
          </a:xfrm>
          <a:prstGeom prst="rect">
            <a:avLst/>
          </a:prstGeom>
          <a:noFill/>
        </p:spPr>
        <p:txBody>
          <a:bodyPr wrap="square">
            <a:spAutoFit/>
          </a:bodyPr>
          <a:lstStyle/>
          <a:p>
            <a:pPr algn="l" defTabSz="1828800" hangingPunct="1"/>
            <a:r>
              <a:rPr lang="en-US" sz="6600" kern="1200">
                <a:solidFill>
                  <a:prstClr val="black"/>
                </a:solidFill>
                <a:latin typeface="Calibri" panose="020F0502020204030204"/>
              </a:rPr>
              <a:t>“Venture capital is not even a home run business. It's a grand slam business.”</a:t>
            </a:r>
          </a:p>
          <a:p>
            <a:pPr algn="r" defTabSz="1828800" hangingPunct="1"/>
            <a:r>
              <a:rPr lang="en-US" sz="4800" kern="1200">
                <a:solidFill>
                  <a:prstClr val="black"/>
                </a:solidFill>
                <a:latin typeface="Calibri" panose="020F0502020204030204"/>
              </a:rPr>
              <a:t>									- Bill Gurley</a:t>
            </a:r>
          </a:p>
        </p:txBody>
      </p:sp>
    </p:spTree>
    <p:extLst>
      <p:ext uri="{BB962C8B-B14F-4D97-AF65-F5344CB8AC3E}">
        <p14:creationId xmlns:p14="http://schemas.microsoft.com/office/powerpoint/2010/main" val="3674060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42E63-43BF-8CC4-04A1-40A7B8D00C0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B95E78-1209-551E-C4D0-717817779291}"/>
              </a:ext>
            </a:extLst>
          </p:cNvPr>
          <p:cNvSpPr>
            <a:spLocks noGrp="1"/>
          </p:cNvSpPr>
          <p:nvPr>
            <p:ph type="body" sz="quarter" idx="10"/>
          </p:nvPr>
        </p:nvSpPr>
        <p:spPr>
          <a:xfrm>
            <a:off x="1981201" y="2479920"/>
            <a:ext cx="7565135" cy="10004425"/>
          </a:xfrm>
        </p:spPr>
        <p:txBody>
          <a:bodyPr/>
          <a:lstStyle/>
          <a:p>
            <a:pPr marL="571500" indent="-571500">
              <a:buFont typeface="Arial" panose="020B0604020202020204" pitchFamily="34" charset="0"/>
              <a:buChar char="•"/>
            </a:pPr>
            <a:r>
              <a:rPr lang="en-US" sz="4000"/>
              <a:t>Defense contracts historically prioritize compliance and stability, VC favors speed and scale</a:t>
            </a:r>
          </a:p>
          <a:p>
            <a:pPr marL="571500" indent="-571500">
              <a:buFont typeface="Arial" panose="020B0604020202020204" pitchFamily="34" charset="0"/>
              <a:buChar char="•"/>
            </a:pPr>
            <a:r>
              <a:rPr lang="en-US" sz="4000"/>
              <a:t>Defense acquisition is complex (i.e., multi-year orchestration of requirements, funding, etc.)</a:t>
            </a:r>
          </a:p>
          <a:p>
            <a:pPr marL="571500" indent="-571500">
              <a:buFont typeface="Arial" panose="020B0604020202020204" pitchFamily="34" charset="0"/>
              <a:buChar char="•"/>
            </a:pPr>
            <a:r>
              <a:rPr lang="en-US" sz="4000"/>
              <a:t>Govt. shutdowns and Continuing Resolutions repel startups, subscription-based products, disrupt venture metrics</a:t>
            </a:r>
          </a:p>
        </p:txBody>
      </p:sp>
      <p:sp>
        <p:nvSpPr>
          <p:cNvPr id="3" name="Text Placeholder 2">
            <a:extLst>
              <a:ext uri="{FF2B5EF4-FFF2-40B4-BE49-F238E27FC236}">
                <a16:creationId xmlns:a16="http://schemas.microsoft.com/office/drawing/2014/main" id="{6716E06F-9D24-A2F3-FB91-DF5B71BC84C8}"/>
              </a:ext>
            </a:extLst>
          </p:cNvPr>
          <p:cNvSpPr>
            <a:spLocks noGrp="1"/>
          </p:cNvSpPr>
          <p:nvPr>
            <p:ph type="body" sz="quarter" idx="11"/>
          </p:nvPr>
        </p:nvSpPr>
        <p:spPr>
          <a:xfrm>
            <a:off x="1981200" y="238931"/>
            <a:ext cx="17346706" cy="1857155"/>
          </a:xfrm>
        </p:spPr>
        <p:txBody>
          <a:bodyPr/>
          <a:lstStyle/>
          <a:p>
            <a:r>
              <a:rPr lang="en-US"/>
              <a:t>Weapon Systems Acquisition vs. VC</a:t>
            </a:r>
          </a:p>
        </p:txBody>
      </p:sp>
      <p:grpSp>
        <p:nvGrpSpPr>
          <p:cNvPr id="4" name="Group 3">
            <a:extLst>
              <a:ext uri="{FF2B5EF4-FFF2-40B4-BE49-F238E27FC236}">
                <a16:creationId xmlns:a16="http://schemas.microsoft.com/office/drawing/2014/main" id="{85028ECD-2943-F448-2A24-E22405628F1D}"/>
              </a:ext>
            </a:extLst>
          </p:cNvPr>
          <p:cNvGrpSpPr/>
          <p:nvPr/>
        </p:nvGrpSpPr>
        <p:grpSpPr>
          <a:xfrm>
            <a:off x="9692640" y="1444752"/>
            <a:ext cx="14017948" cy="11849437"/>
            <a:chOff x="11875" y="-130629"/>
            <a:chExt cx="5037455" cy="4004155"/>
          </a:xfrm>
        </p:grpSpPr>
        <p:pic>
          <p:nvPicPr>
            <p:cNvPr id="5" name="Picture 4" descr="Diagram&#10;&#10;AI-generated content may be incorrect.">
              <a:extLst>
                <a:ext uri="{FF2B5EF4-FFF2-40B4-BE49-F238E27FC236}">
                  <a16:creationId xmlns:a16="http://schemas.microsoft.com/office/drawing/2014/main" id="{BCFCE006-A7DB-898D-1DBC-AAD1F71E6A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75" y="-130629"/>
              <a:ext cx="5037455" cy="3155315"/>
            </a:xfrm>
            <a:prstGeom prst="rect">
              <a:avLst/>
            </a:prstGeom>
            <a:noFill/>
            <a:ln>
              <a:noFill/>
            </a:ln>
          </p:spPr>
        </p:pic>
        <p:sp>
          <p:nvSpPr>
            <p:cNvPr id="6" name="Text Box 1">
              <a:extLst>
                <a:ext uri="{FF2B5EF4-FFF2-40B4-BE49-F238E27FC236}">
                  <a16:creationId xmlns:a16="http://schemas.microsoft.com/office/drawing/2014/main" id="{FA9B4D14-BFE2-D08E-2A7C-87EF80245184}"/>
                </a:ext>
              </a:extLst>
            </p:cNvPr>
            <p:cNvSpPr txBox="1"/>
            <p:nvPr/>
          </p:nvSpPr>
          <p:spPr>
            <a:xfrm>
              <a:off x="104775" y="3133725"/>
              <a:ext cx="4944555" cy="739801"/>
            </a:xfrm>
            <a:prstGeom prst="rect">
              <a:avLst/>
            </a:prstGeom>
            <a:no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indent="91440" algn="l">
                <a:buNone/>
              </a:pPr>
              <a:r>
                <a:rPr lang="en-US" sz="2800" b="1">
                  <a:latin typeface="Times New Roman" panose="02020603050405020304" pitchFamily="18" charset="0"/>
                </a:rPr>
                <a:t>Figure </a:t>
              </a:r>
              <a:r>
                <a:rPr lang="en-US" sz="2800" b="1">
                  <a:effectLst/>
                  <a:latin typeface="Times New Roman" panose="02020603050405020304" pitchFamily="18" charset="0"/>
                  <a:ea typeface="Times New Roman" panose="02020603050405020304" pitchFamily="18" charset="0"/>
                </a:rPr>
                <a:t>2:</a:t>
              </a:r>
              <a:r>
                <a:rPr lang="en-US" sz="2800">
                  <a:effectLst/>
                  <a:latin typeface="Times New Roman" panose="02020603050405020304" pitchFamily="18" charset="0"/>
                  <a:ea typeface="Times New Roman" panose="02020603050405020304" pitchFamily="18" charset="0"/>
                </a:rPr>
                <a:t> General execution of the Acquisition Process [6]. Colored gears showcase the many moving parts that can fail leading to loss of time and insurmountable complexity.</a:t>
              </a:r>
            </a:p>
            <a:p>
              <a:pPr marL="0" marR="0" indent="91440" algn="l">
                <a:buNone/>
              </a:pPr>
              <a:r>
                <a:rPr lang="en-US" sz="3600">
                  <a:effectLst/>
                  <a:latin typeface="Times New Roman" panose="02020603050405020304" pitchFamily="18" charset="0"/>
                  <a:ea typeface="Times New Roman" panose="02020603050405020304" pitchFamily="18" charset="0"/>
                </a:rPr>
                <a:t> </a:t>
              </a:r>
            </a:p>
          </p:txBody>
        </p:sp>
      </p:grpSp>
    </p:spTree>
    <p:extLst>
      <p:ext uri="{BB962C8B-B14F-4D97-AF65-F5344CB8AC3E}">
        <p14:creationId xmlns:p14="http://schemas.microsoft.com/office/powerpoint/2010/main" val="416473517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58398-CDC6-B5DB-8F23-45B9BCE02F5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71C5934-B43C-2EA8-7319-2A2E2F738633}"/>
              </a:ext>
            </a:extLst>
          </p:cNvPr>
          <p:cNvSpPr>
            <a:spLocks noGrp="1"/>
          </p:cNvSpPr>
          <p:nvPr>
            <p:ph type="body" sz="quarter" idx="11"/>
          </p:nvPr>
        </p:nvSpPr>
        <p:spPr>
          <a:xfrm>
            <a:off x="1981200" y="238931"/>
            <a:ext cx="17202912" cy="1857155"/>
          </a:xfrm>
        </p:spPr>
        <p:txBody>
          <a:bodyPr/>
          <a:lstStyle/>
          <a:p>
            <a:r>
              <a:rPr lang="en-US" sz="6600"/>
              <a:t>Pathway for Innovation &amp; Technology (PIT) – Accelerate Requirements &amp; Procurement</a:t>
            </a:r>
            <a:endParaRPr lang="en-US" sz="6600">
              <a:highlight>
                <a:srgbClr val="FFFF00"/>
              </a:highlight>
            </a:endParaRPr>
          </a:p>
        </p:txBody>
      </p:sp>
      <p:pic>
        <p:nvPicPr>
          <p:cNvPr id="4" name="Picture 3">
            <a:extLst>
              <a:ext uri="{FF2B5EF4-FFF2-40B4-BE49-F238E27FC236}">
                <a16:creationId xmlns:a16="http://schemas.microsoft.com/office/drawing/2014/main" id="{EA2626C0-D8B2-7ED2-B9F3-D7A8570A15D3}"/>
              </a:ext>
            </a:extLst>
          </p:cNvPr>
          <p:cNvPicPr>
            <a:picLocks noChangeAspect="1"/>
          </p:cNvPicPr>
          <p:nvPr/>
        </p:nvPicPr>
        <p:blipFill>
          <a:blip r:embed="rId2"/>
          <a:stretch>
            <a:fillRect/>
          </a:stretch>
        </p:blipFill>
        <p:spPr>
          <a:xfrm>
            <a:off x="2834640" y="2506489"/>
            <a:ext cx="18094995" cy="10196643"/>
          </a:xfrm>
          <a:prstGeom prst="rect">
            <a:avLst/>
          </a:prstGeom>
          <a:ln>
            <a:solidFill>
              <a:schemeClr val="tx1"/>
            </a:solidFill>
          </a:ln>
        </p:spPr>
      </p:pic>
    </p:spTree>
    <p:extLst>
      <p:ext uri="{BB962C8B-B14F-4D97-AF65-F5344CB8AC3E}">
        <p14:creationId xmlns:p14="http://schemas.microsoft.com/office/powerpoint/2010/main" val="57540841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7F623-BD42-C0A0-FE72-7C6A9756D6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4CA4DF6-2D39-D9B2-C976-E601F7FAC856}"/>
              </a:ext>
            </a:extLst>
          </p:cNvPr>
          <p:cNvSpPr>
            <a:spLocks noGrp="1"/>
          </p:cNvSpPr>
          <p:nvPr>
            <p:ph type="body" sz="quarter" idx="10"/>
          </p:nvPr>
        </p:nvSpPr>
        <p:spPr>
          <a:xfrm>
            <a:off x="1981200" y="2479920"/>
            <a:ext cx="21327035" cy="10004425"/>
          </a:xfrm>
        </p:spPr>
        <p:txBody>
          <a:bodyPr/>
          <a:lstStyle/>
          <a:p>
            <a:pPr marL="685800" indent="-685800">
              <a:buFont typeface="Arial" panose="020B0604020202020204" pitchFamily="34" charset="0"/>
              <a:buChar char="•"/>
            </a:pPr>
            <a:r>
              <a:rPr lang="en-US"/>
              <a:t>Partner early with small innovative companies through </a:t>
            </a:r>
            <a:r>
              <a:rPr lang="en-US" err="1"/>
              <a:t>DoW</a:t>
            </a:r>
            <a:r>
              <a:rPr lang="en-US"/>
              <a:t> Domestic Technology Transfer Program</a:t>
            </a:r>
          </a:p>
          <a:p>
            <a:pPr marL="685800" indent="-685800">
              <a:buFont typeface="Arial" panose="020B0604020202020204" pitchFamily="34" charset="0"/>
              <a:buChar char="•"/>
            </a:pPr>
            <a:r>
              <a:rPr lang="en-US"/>
              <a:t>Potentially nudge Govt. contracts in consideration of investor/startup metrics</a:t>
            </a:r>
          </a:p>
          <a:p>
            <a:pPr marL="1600200" lvl="2" indent="-685800">
              <a:buFont typeface="Arial" panose="020B0604020202020204" pitchFamily="34" charset="0"/>
              <a:buChar char="•"/>
            </a:pPr>
            <a:r>
              <a:rPr lang="en-US"/>
              <a:t>Consider North Star [9] metrics</a:t>
            </a:r>
          </a:p>
          <a:p>
            <a:pPr marL="1600200" lvl="2" indent="-685800">
              <a:buFont typeface="Arial" panose="020B0604020202020204" pitchFamily="34" charset="0"/>
              <a:buChar char="•"/>
            </a:pPr>
            <a:r>
              <a:rPr lang="en-US"/>
              <a:t>Understand VC definition of Product Market Fit (PMF) &amp; other growth metrics</a:t>
            </a:r>
          </a:p>
          <a:p>
            <a:pPr marL="1600200" lvl="2" indent="-685800">
              <a:buFont typeface="Arial" panose="020B0604020202020204" pitchFamily="34" charset="0"/>
              <a:buChar char="•"/>
            </a:pPr>
            <a:r>
              <a:rPr lang="en-US"/>
              <a:t>Consider how contract affects investor perception of Annual Recurring Revenue (ARR) trends for defense market</a:t>
            </a:r>
          </a:p>
          <a:p>
            <a:pPr marL="685800" indent="-685800">
              <a:buFont typeface="Arial" panose="020B0604020202020204" pitchFamily="34" charset="0"/>
              <a:buChar char="•"/>
            </a:pPr>
            <a:r>
              <a:rPr lang="en-US"/>
              <a:t>Iterate development and production model to match VC speed and scale expectations</a:t>
            </a:r>
          </a:p>
          <a:p>
            <a:pPr marL="685800" indent="-685800">
              <a:buFont typeface="Arial" panose="020B0604020202020204" pitchFamily="34" charset="0"/>
              <a:buChar char="•"/>
            </a:pPr>
            <a:endParaRPr lang="en-US"/>
          </a:p>
          <a:p>
            <a:endParaRPr lang="en-US"/>
          </a:p>
        </p:txBody>
      </p:sp>
      <p:sp>
        <p:nvSpPr>
          <p:cNvPr id="3" name="Text Placeholder 2">
            <a:extLst>
              <a:ext uri="{FF2B5EF4-FFF2-40B4-BE49-F238E27FC236}">
                <a16:creationId xmlns:a16="http://schemas.microsoft.com/office/drawing/2014/main" id="{237A5B04-CF2D-B46D-9D3C-B62E5C676FAE}"/>
              </a:ext>
            </a:extLst>
          </p:cNvPr>
          <p:cNvSpPr>
            <a:spLocks noGrp="1"/>
          </p:cNvSpPr>
          <p:nvPr>
            <p:ph type="body" sz="quarter" idx="11"/>
          </p:nvPr>
        </p:nvSpPr>
        <p:spPr>
          <a:xfrm>
            <a:off x="1981200" y="238931"/>
            <a:ext cx="16144240" cy="1857155"/>
          </a:xfrm>
        </p:spPr>
        <p:txBody>
          <a:bodyPr/>
          <a:lstStyle/>
          <a:p>
            <a:r>
              <a:rPr lang="en-US"/>
              <a:t>Applying Commercial Best Practices to Defense – Initial thoughts</a:t>
            </a:r>
          </a:p>
        </p:txBody>
      </p:sp>
    </p:spTree>
    <p:extLst>
      <p:ext uri="{BB962C8B-B14F-4D97-AF65-F5344CB8AC3E}">
        <p14:creationId xmlns:p14="http://schemas.microsoft.com/office/powerpoint/2010/main" val="291844382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FD493-7FBD-9557-E980-3FB2E8159DC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7275A16-C3A6-50FC-C25C-E63FDE835612}"/>
              </a:ext>
            </a:extLst>
          </p:cNvPr>
          <p:cNvSpPr>
            <a:spLocks noGrp="1"/>
          </p:cNvSpPr>
          <p:nvPr>
            <p:ph type="body" sz="quarter" idx="11"/>
          </p:nvPr>
        </p:nvSpPr>
        <p:spPr>
          <a:xfrm>
            <a:off x="1981200" y="238931"/>
            <a:ext cx="14620240" cy="1857155"/>
          </a:xfrm>
        </p:spPr>
        <p:txBody>
          <a:bodyPr/>
          <a:lstStyle/>
          <a:p>
            <a:r>
              <a:rPr lang="en-US"/>
              <a:t>Construction &amp; Heavy Industry Autonomy Investment</a:t>
            </a:r>
          </a:p>
        </p:txBody>
      </p:sp>
      <p:grpSp>
        <p:nvGrpSpPr>
          <p:cNvPr id="7" name="Group 6">
            <a:extLst>
              <a:ext uri="{FF2B5EF4-FFF2-40B4-BE49-F238E27FC236}">
                <a16:creationId xmlns:a16="http://schemas.microsoft.com/office/drawing/2014/main" id="{85642F29-D60C-922D-051D-E30E5F73CB4E}"/>
              </a:ext>
            </a:extLst>
          </p:cNvPr>
          <p:cNvGrpSpPr/>
          <p:nvPr/>
        </p:nvGrpSpPr>
        <p:grpSpPr>
          <a:xfrm>
            <a:off x="3282754" y="2662518"/>
            <a:ext cx="17818492" cy="10197727"/>
            <a:chOff x="-564284" y="0"/>
            <a:chExt cx="7027718" cy="4022043"/>
          </a:xfrm>
        </p:grpSpPr>
        <p:pic>
          <p:nvPicPr>
            <p:cNvPr id="8" name="Picture 7">
              <a:extLst>
                <a:ext uri="{FF2B5EF4-FFF2-40B4-BE49-F238E27FC236}">
                  <a16:creationId xmlns:a16="http://schemas.microsoft.com/office/drawing/2014/main" id="{54912BDC-072C-E5F4-39D8-E2FDAEF525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86450" cy="3169285"/>
            </a:xfrm>
            <a:prstGeom prst="rect">
              <a:avLst/>
            </a:prstGeom>
            <a:noFill/>
          </p:spPr>
        </p:pic>
        <p:sp>
          <p:nvSpPr>
            <p:cNvPr id="9" name="Text Box 1">
              <a:extLst>
                <a:ext uri="{FF2B5EF4-FFF2-40B4-BE49-F238E27FC236}">
                  <a16:creationId xmlns:a16="http://schemas.microsoft.com/office/drawing/2014/main" id="{D087CF4B-7770-72B6-087D-F2EE84E2FED8}"/>
                </a:ext>
              </a:extLst>
            </p:cNvPr>
            <p:cNvSpPr txBox="1"/>
            <p:nvPr/>
          </p:nvSpPr>
          <p:spPr>
            <a:xfrm>
              <a:off x="-564284" y="3172321"/>
              <a:ext cx="7027718" cy="849722"/>
            </a:xfrm>
            <a:prstGeom prst="rect">
              <a:avLst/>
            </a:prstGeom>
            <a:no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indent="91440" algn="just">
                <a:buNone/>
              </a:pPr>
              <a:r>
                <a:rPr lang="en-US" sz="2800" b="1">
                  <a:latin typeface="Times New Roman" panose="02020603050405020304" pitchFamily="18" charset="0"/>
                </a:rPr>
                <a:t>Figure </a:t>
              </a:r>
              <a:r>
                <a:rPr lang="en-US" sz="2800" b="1">
                  <a:effectLst/>
                  <a:latin typeface="Times New Roman" panose="02020603050405020304" pitchFamily="18" charset="0"/>
                  <a:ea typeface="Times New Roman" panose="02020603050405020304" pitchFamily="18" charset="0"/>
                </a:rPr>
                <a:t>3:</a:t>
              </a:r>
              <a:r>
                <a:rPr lang="en-US" sz="2800">
                  <a:effectLst/>
                  <a:latin typeface="Times New Roman" panose="02020603050405020304" pitchFamily="18" charset="0"/>
                  <a:ea typeface="Times New Roman" panose="02020603050405020304" pitchFamily="18" charset="0"/>
                </a:rPr>
                <a:t> Venture Capital into Construction &amp; Heavy Industry Autonomy [7]. The large spikes within the 2021-2026 period indicate immense VC interest with $1.88B already invested in 2026 alone. (Data pulled on May 26, 2026.). </a:t>
              </a:r>
              <a:r>
                <a:rPr lang="en-US" sz="2800" b="1">
                  <a:effectLst/>
                  <a:latin typeface="Times New Roman" panose="02020603050405020304" pitchFamily="18" charset="0"/>
                  <a:ea typeface="Times New Roman" panose="02020603050405020304" pitchFamily="18" charset="0"/>
                </a:rPr>
                <a:t>NOTE:</a:t>
              </a:r>
              <a:r>
                <a:rPr lang="en-US" sz="2800">
                  <a:effectLst/>
                  <a:latin typeface="Times New Roman" panose="02020603050405020304" pitchFamily="18" charset="0"/>
                  <a:ea typeface="Times New Roman" panose="02020603050405020304" pitchFamily="18" charset="0"/>
                </a:rPr>
                <a:t> All venture investment data is backwards looking and may not be reflective of future trends. The 39 companies included in this search were compiled from research conducted using Harmonic and </a:t>
              </a:r>
              <a:r>
                <a:rPr lang="en-US" sz="2800" err="1">
                  <a:effectLst/>
                  <a:latin typeface="Times New Roman" panose="02020603050405020304" pitchFamily="18" charset="0"/>
                  <a:ea typeface="Times New Roman" panose="02020603050405020304" pitchFamily="18" charset="0"/>
                </a:rPr>
                <a:t>PitchBook</a:t>
              </a:r>
              <a:r>
                <a:rPr lang="en-US" sz="2800">
                  <a:effectLst/>
                  <a:latin typeface="Times New Roman" panose="02020603050405020304" pitchFamily="18" charset="0"/>
                  <a:ea typeface="Times New Roman" panose="02020603050405020304" pitchFamily="18" charset="0"/>
                </a:rPr>
                <a:t>.</a:t>
              </a:r>
            </a:p>
            <a:p>
              <a:pPr marL="114300" marR="0" indent="-22860" algn="just">
                <a:buNone/>
              </a:pPr>
              <a:r>
                <a:rPr lang="en-US" sz="2800">
                  <a:effectLst/>
                  <a:latin typeface="Times New Roman" panose="02020603050405020304" pitchFamily="18" charset="0"/>
                  <a:ea typeface="Times New Roman" panose="02020603050405020304" pitchFamily="18" charset="0"/>
                </a:rPr>
                <a:t> </a:t>
              </a:r>
            </a:p>
          </p:txBody>
        </p:sp>
      </p:grpSp>
      <p:sp>
        <p:nvSpPr>
          <p:cNvPr id="2" name="Rectangle 1">
            <a:extLst>
              <a:ext uri="{FF2B5EF4-FFF2-40B4-BE49-F238E27FC236}">
                <a16:creationId xmlns:a16="http://schemas.microsoft.com/office/drawing/2014/main" id="{22B469C7-DB89-B6B5-9AAE-0FC2DEA3C797}"/>
              </a:ext>
            </a:extLst>
          </p:cNvPr>
          <p:cNvSpPr/>
          <p:nvPr/>
        </p:nvSpPr>
        <p:spPr>
          <a:xfrm>
            <a:off x="19955434" y="2605038"/>
            <a:ext cx="4105835" cy="3549690"/>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a:ln>
                  <a:noFill/>
                </a:ln>
                <a:solidFill>
                  <a:srgbClr val="FFFFFF"/>
                </a:solidFill>
                <a:effectLst/>
                <a:uFillTx/>
                <a:latin typeface="+mn-lt"/>
                <a:ea typeface="+mn-ea"/>
                <a:cs typeface="+mn-cs"/>
                <a:sym typeface="Helvetica Light"/>
              </a:rPr>
              <a:t>Shameless Plug:</a:t>
            </a:r>
          </a:p>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Army Engineer Equipment Industry Day: 18-19 Aug, Selfridge ANGB Dining Facility</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263490079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E3941-13C1-BD43-95A9-06E5B9F8B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627EB5-AEC2-E0C0-CEED-993A851DDF1C}"/>
              </a:ext>
            </a:extLst>
          </p:cNvPr>
          <p:cNvSpPr>
            <a:spLocks noGrp="1"/>
          </p:cNvSpPr>
          <p:nvPr>
            <p:ph type="body" sz="quarter" idx="10"/>
          </p:nvPr>
        </p:nvSpPr>
        <p:spPr/>
        <p:txBody>
          <a:bodyPr/>
          <a:lstStyle/>
          <a:p>
            <a:pPr marL="685800" indent="-685800">
              <a:buFont typeface="Arial" panose="020B0604020202020204" pitchFamily="34" charset="0"/>
              <a:buChar char="•"/>
            </a:pPr>
            <a:r>
              <a:rPr lang="en-US"/>
              <a:t>Autonomous construction shaped by significant investment in recent years </a:t>
            </a:r>
          </a:p>
          <a:p>
            <a:pPr marL="685800" indent="-685800">
              <a:buFont typeface="Arial" panose="020B0604020202020204" pitchFamily="34" charset="0"/>
              <a:buChar char="•"/>
            </a:pPr>
            <a:r>
              <a:rPr lang="en-US"/>
              <a:t>Major advancements in AI, LiDAR, PNT, etc.</a:t>
            </a:r>
          </a:p>
          <a:p>
            <a:pPr marL="685800" indent="-685800">
              <a:buFont typeface="Arial" panose="020B0604020202020204" pitchFamily="34" charset="0"/>
              <a:buChar char="•"/>
            </a:pPr>
            <a:r>
              <a:rPr lang="en-US"/>
              <a:t>Commercial autonomy demonstrates strong performance* </a:t>
            </a:r>
            <a:r>
              <a:rPr lang="en-US" u="sng"/>
              <a:t>in specific environments and conditions.</a:t>
            </a:r>
            <a:r>
              <a:rPr lang="en-US"/>
              <a:t> Examples:</a:t>
            </a:r>
          </a:p>
          <a:p>
            <a:pPr marL="1600200" lvl="2" indent="-685800">
              <a:buFont typeface="Arial" panose="020B0604020202020204" pitchFamily="34" charset="0"/>
              <a:buChar char="•"/>
            </a:pPr>
            <a:r>
              <a:rPr lang="en-US"/>
              <a:t>Dozers with automated grading</a:t>
            </a:r>
          </a:p>
          <a:p>
            <a:pPr marL="1600200" lvl="2" indent="-685800">
              <a:buFont typeface="Arial" panose="020B0604020202020204" pitchFamily="34" charset="0"/>
              <a:buChar char="•"/>
            </a:pPr>
            <a:r>
              <a:rPr lang="en-US"/>
              <a:t>Excavators with autonomous trenching and loading operations</a:t>
            </a:r>
          </a:p>
          <a:p>
            <a:pPr marL="685800" lvl="2" indent="-685800">
              <a:buFont typeface="Arial" panose="020B0604020202020204" pitchFamily="34" charset="0"/>
              <a:buChar char="•"/>
            </a:pPr>
            <a:r>
              <a:rPr lang="en-US"/>
              <a:t>However, some commercial autonomy investments need to be adapted for some Army use cases and operating environments</a:t>
            </a:r>
          </a:p>
          <a:p>
            <a:endParaRPr lang="en-US"/>
          </a:p>
        </p:txBody>
      </p:sp>
      <p:sp>
        <p:nvSpPr>
          <p:cNvPr id="3" name="Text Placeholder 2">
            <a:extLst>
              <a:ext uri="{FF2B5EF4-FFF2-40B4-BE49-F238E27FC236}">
                <a16:creationId xmlns:a16="http://schemas.microsoft.com/office/drawing/2014/main" id="{67AF27A6-BB78-2706-D77C-02E0E007E550}"/>
              </a:ext>
            </a:extLst>
          </p:cNvPr>
          <p:cNvSpPr>
            <a:spLocks noGrp="1"/>
          </p:cNvSpPr>
          <p:nvPr>
            <p:ph type="body" sz="quarter" idx="11"/>
          </p:nvPr>
        </p:nvSpPr>
        <p:spPr/>
        <p:txBody>
          <a:bodyPr/>
          <a:lstStyle/>
          <a:p>
            <a:r>
              <a:rPr lang="en-US"/>
              <a:t>VC Investment in Autonomous Construction</a:t>
            </a:r>
          </a:p>
        </p:txBody>
      </p:sp>
      <p:sp>
        <p:nvSpPr>
          <p:cNvPr id="4" name="Text Placeholder 1">
            <a:extLst>
              <a:ext uri="{FF2B5EF4-FFF2-40B4-BE49-F238E27FC236}">
                <a16:creationId xmlns:a16="http://schemas.microsoft.com/office/drawing/2014/main" id="{734A489B-132F-737C-89B8-6348F89C3A26}"/>
              </a:ext>
            </a:extLst>
          </p:cNvPr>
          <p:cNvSpPr txBox="1">
            <a:spLocks/>
          </p:cNvSpPr>
          <p:nvPr/>
        </p:nvSpPr>
        <p:spPr>
          <a:xfrm>
            <a:off x="2310384" y="11740896"/>
            <a:ext cx="18135600" cy="1054131"/>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3200"/>
              <a:t>* Strong performance often in uncontested environment, with great 5G cellular, GPS &amp; internet service, with a well-defined &amp; repeatable process, well defined soil conditions, etc.</a:t>
            </a:r>
          </a:p>
        </p:txBody>
      </p:sp>
    </p:spTree>
    <p:extLst>
      <p:ext uri="{BB962C8B-B14F-4D97-AF65-F5344CB8AC3E}">
        <p14:creationId xmlns:p14="http://schemas.microsoft.com/office/powerpoint/2010/main" val="62490464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D7D53-0D43-C38F-8A45-840B1D41260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4367BB-F38E-9827-2D0B-A08A9616FB49}"/>
              </a:ext>
            </a:extLst>
          </p:cNvPr>
          <p:cNvSpPr>
            <a:spLocks noGrp="1"/>
          </p:cNvSpPr>
          <p:nvPr>
            <p:ph type="body" sz="quarter" idx="10"/>
          </p:nvPr>
        </p:nvSpPr>
        <p:spPr>
          <a:xfrm>
            <a:off x="1981200" y="2479920"/>
            <a:ext cx="22402800" cy="10004425"/>
          </a:xfrm>
        </p:spPr>
        <p:txBody>
          <a:bodyPr/>
          <a:lstStyle/>
          <a:p>
            <a:pPr marL="690563" lvl="3" indent="-685800">
              <a:buFont typeface="Arial" panose="020B0604020202020204" pitchFamily="34" charset="0"/>
              <a:buChar char="•"/>
            </a:pPr>
            <a:r>
              <a:rPr lang="en-US"/>
              <a:t>We identify 2 paths for getting VC backed products into Army inventory:</a:t>
            </a:r>
          </a:p>
          <a:p>
            <a:pPr marL="690563" lvl="3" indent="-685800">
              <a:buFont typeface="Arial" panose="020B0604020202020204" pitchFamily="34" charset="0"/>
              <a:buChar char="•"/>
            </a:pPr>
            <a:endParaRPr lang="en-US"/>
          </a:p>
          <a:p>
            <a:pPr marL="690563" lvl="3" indent="-685800">
              <a:buFont typeface="Arial" panose="020B0604020202020204" pitchFamily="34" charset="0"/>
              <a:buChar char="•"/>
            </a:pPr>
            <a:endParaRPr lang="en-US"/>
          </a:p>
          <a:p>
            <a:pPr marL="690563" lvl="3" indent="-685800">
              <a:buFont typeface="Arial" panose="020B0604020202020204" pitchFamily="34" charset="0"/>
              <a:buChar char="•"/>
            </a:pPr>
            <a:r>
              <a:rPr lang="en-US" b="1"/>
              <a:t>“Existing Overlap” </a:t>
            </a:r>
            <a:r>
              <a:rPr lang="en-US"/>
              <a:t>- Which pieces of commercial market systems can be used in Army use cases now with little or no adaptation?</a:t>
            </a:r>
          </a:p>
          <a:p>
            <a:pPr marL="690563" lvl="3" indent="-685800">
              <a:buFont typeface="Arial" panose="020B0604020202020204" pitchFamily="34" charset="0"/>
              <a:buChar char="•"/>
            </a:pPr>
            <a:r>
              <a:rPr lang="en-US" b="1"/>
              <a:t>“The Target” </a:t>
            </a:r>
            <a:r>
              <a:rPr lang="en-US"/>
              <a:t>– How do we adapt the product to hardened, military unique, contested environments, with unstructured or highly variable work plans and conditions?</a:t>
            </a:r>
          </a:p>
          <a:p>
            <a:pPr marL="690563" lvl="3" indent="-685800">
              <a:buFont typeface="Arial" panose="020B0604020202020204" pitchFamily="34" charset="0"/>
              <a:buChar char="•"/>
            </a:pPr>
            <a:r>
              <a:rPr lang="en-US"/>
              <a:t>To adapt products toward “The Target”, we explore:</a:t>
            </a:r>
          </a:p>
          <a:p>
            <a:pPr marL="1600200" lvl="2" indent="-685800">
              <a:buFont typeface="Arial" panose="020B0604020202020204" pitchFamily="34" charset="0"/>
              <a:buChar char="•"/>
            </a:pPr>
            <a:r>
              <a:rPr lang="en-US"/>
              <a:t>Non-Traditional Partnering Pathways</a:t>
            </a:r>
          </a:p>
          <a:p>
            <a:pPr marL="1600200" lvl="2" indent="-685800">
              <a:buFont typeface="Arial" panose="020B0604020202020204" pitchFamily="34" charset="0"/>
              <a:buChar char="•"/>
            </a:pPr>
            <a:r>
              <a:rPr lang="en-US"/>
              <a:t>A Metric-Driven Evaluation Framework</a:t>
            </a:r>
          </a:p>
          <a:p>
            <a:pPr marL="1600200" lvl="2" indent="-685800">
              <a:buFont typeface="Arial" panose="020B0604020202020204" pitchFamily="34" charset="0"/>
              <a:buChar char="•"/>
            </a:pPr>
            <a:r>
              <a:rPr lang="en-US"/>
              <a:t>Modular Autonomy Architecture &amp; Funding Models</a:t>
            </a:r>
          </a:p>
          <a:p>
            <a:pPr marL="1600200" lvl="2" indent="-685800">
              <a:buFont typeface="Arial" panose="020B0604020202020204" pitchFamily="34" charset="0"/>
              <a:buChar char="•"/>
            </a:pPr>
            <a:r>
              <a:rPr lang="en-US"/>
              <a:t>Phased Acquisition Strategies</a:t>
            </a:r>
          </a:p>
        </p:txBody>
      </p:sp>
      <p:sp>
        <p:nvSpPr>
          <p:cNvPr id="3" name="Text Placeholder 2">
            <a:extLst>
              <a:ext uri="{FF2B5EF4-FFF2-40B4-BE49-F238E27FC236}">
                <a16:creationId xmlns:a16="http://schemas.microsoft.com/office/drawing/2014/main" id="{4F77F169-8D42-3AD0-D0AE-40ED5234B1FB}"/>
              </a:ext>
            </a:extLst>
          </p:cNvPr>
          <p:cNvSpPr>
            <a:spLocks noGrp="1"/>
          </p:cNvSpPr>
          <p:nvPr>
            <p:ph type="body" sz="quarter" idx="11"/>
          </p:nvPr>
        </p:nvSpPr>
        <p:spPr>
          <a:xfrm>
            <a:off x="1981200" y="238931"/>
            <a:ext cx="15446188" cy="1857155"/>
          </a:xfrm>
        </p:spPr>
        <p:txBody>
          <a:bodyPr/>
          <a:lstStyle/>
          <a:p>
            <a:r>
              <a:rPr lang="en-US"/>
              <a:t>Approach &amp; Recommendations for Aligning Product Market Fit (PMF)</a:t>
            </a:r>
          </a:p>
        </p:txBody>
      </p:sp>
      <p:sp>
        <p:nvSpPr>
          <p:cNvPr id="4" name="Rectangle 3">
            <a:extLst>
              <a:ext uri="{FF2B5EF4-FFF2-40B4-BE49-F238E27FC236}">
                <a16:creationId xmlns:a16="http://schemas.microsoft.com/office/drawing/2014/main" id="{6D73D476-8D37-4C21-98B3-A9204772A768}"/>
              </a:ext>
            </a:extLst>
          </p:cNvPr>
          <p:cNvSpPr/>
          <p:nvPr/>
        </p:nvSpPr>
        <p:spPr>
          <a:xfrm>
            <a:off x="9704294" y="3452886"/>
            <a:ext cx="11838970" cy="1087477"/>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Adapting Army requirements, operational design domains (ODDs), safety releases, training, etc. to fit existing commercial product</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5" name="Straight Arrow Connector 4">
            <a:extLst>
              <a:ext uri="{FF2B5EF4-FFF2-40B4-BE49-F238E27FC236}">
                <a16:creationId xmlns:a16="http://schemas.microsoft.com/office/drawing/2014/main" id="{4C5F0EE6-3B25-DFF2-1F3E-9C27D8B3DDA2}"/>
              </a:ext>
            </a:extLst>
          </p:cNvPr>
          <p:cNvCxnSpPr>
            <a:cxnSpLocks/>
          </p:cNvCxnSpPr>
          <p:nvPr/>
        </p:nvCxnSpPr>
        <p:spPr>
          <a:xfrm flipH="1">
            <a:off x="7105127" y="3923473"/>
            <a:ext cx="2599167" cy="742073"/>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9" name="Rectangle 8">
            <a:extLst>
              <a:ext uri="{FF2B5EF4-FFF2-40B4-BE49-F238E27FC236}">
                <a16:creationId xmlns:a16="http://schemas.microsoft.com/office/drawing/2014/main" id="{38E3E568-4A0D-F567-4AD7-B6FB8A4443CC}"/>
              </a:ext>
            </a:extLst>
          </p:cNvPr>
          <p:cNvSpPr/>
          <p:nvPr/>
        </p:nvSpPr>
        <p:spPr>
          <a:xfrm>
            <a:off x="101600" y="12023301"/>
            <a:ext cx="12598400" cy="1087477"/>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Adapting commercial products to fit Army-unique requirements in terms of ODDs, threat environment, other equipment on battlefield, etc. </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10" name="Straight Arrow Connector 9">
            <a:extLst>
              <a:ext uri="{FF2B5EF4-FFF2-40B4-BE49-F238E27FC236}">
                <a16:creationId xmlns:a16="http://schemas.microsoft.com/office/drawing/2014/main" id="{FE3E1BAB-48FA-EA65-083E-96EA66698969}"/>
              </a:ext>
            </a:extLst>
          </p:cNvPr>
          <p:cNvCxnSpPr>
            <a:cxnSpLocks/>
          </p:cNvCxnSpPr>
          <p:nvPr/>
        </p:nvCxnSpPr>
        <p:spPr>
          <a:xfrm flipV="1">
            <a:off x="1981200" y="6685280"/>
            <a:ext cx="701040" cy="5246581"/>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50111874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6D3C1-A6D1-1E45-ED47-A8E90E1F9B1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2CB285-F20E-B4D4-024F-AEAE4BC0B31F}"/>
              </a:ext>
            </a:extLst>
          </p:cNvPr>
          <p:cNvSpPr>
            <a:spLocks noGrp="1"/>
          </p:cNvSpPr>
          <p:nvPr>
            <p:ph type="body" sz="quarter" idx="10"/>
          </p:nvPr>
        </p:nvSpPr>
        <p:spPr>
          <a:xfrm>
            <a:off x="1981200" y="2479920"/>
            <a:ext cx="21407120" cy="10004425"/>
          </a:xfrm>
        </p:spPr>
        <p:txBody>
          <a:bodyPr/>
          <a:lstStyle/>
          <a:p>
            <a:pPr marL="685800" indent="-685800">
              <a:buFont typeface="Arial" panose="020B0604020202020204" pitchFamily="34" charset="0"/>
              <a:buChar char="•"/>
            </a:pPr>
            <a:r>
              <a:rPr lang="en-US"/>
              <a:t>Science and Technology Reinvention Laboratories (STRLs) are the </a:t>
            </a:r>
            <a:r>
              <a:rPr lang="en-US" err="1"/>
              <a:t>DoW’s</a:t>
            </a:r>
            <a:r>
              <a:rPr lang="en-US"/>
              <a:t> R&amp;D organizations.</a:t>
            </a:r>
          </a:p>
          <a:p>
            <a:pPr marL="685800" indent="-685800">
              <a:buFont typeface="Arial" panose="020B0604020202020204" pitchFamily="34" charset="0"/>
              <a:buChar char="•"/>
            </a:pPr>
            <a:r>
              <a:rPr lang="en-US"/>
              <a:t>STRLs can be highly valuable across the VC Lifecycle:</a:t>
            </a:r>
          </a:p>
          <a:p>
            <a:pPr marL="1600200" lvl="2" indent="-685800">
              <a:buFont typeface="Arial" panose="020B0604020202020204" pitchFamily="34" charset="0"/>
              <a:buChar char="•"/>
            </a:pPr>
            <a:r>
              <a:rPr lang="en-US"/>
              <a:t>Early-stage funding</a:t>
            </a:r>
          </a:p>
          <a:p>
            <a:pPr marL="1600200" lvl="2" indent="-685800">
              <a:buFont typeface="Arial" panose="020B0604020202020204" pitchFamily="34" charset="0"/>
              <a:buChar char="•"/>
            </a:pPr>
            <a:r>
              <a:rPr lang="en-US"/>
              <a:t>Establishing formal partnerships like Cooperative R&amp;D Agreements (CRADAs) </a:t>
            </a:r>
            <a:endParaRPr lang="en-US" sz="2800"/>
          </a:p>
          <a:p>
            <a:pPr marL="685800" lvl="2" indent="-685800">
              <a:buFont typeface="Arial" panose="020B0604020202020204" pitchFamily="34" charset="0"/>
              <a:buChar char="•"/>
            </a:pPr>
            <a:r>
              <a:rPr lang="en-US"/>
              <a:t>STRLs use broad technology transfers to form partnerships early that:</a:t>
            </a:r>
          </a:p>
          <a:p>
            <a:pPr marL="1600200" lvl="2" indent="-685800">
              <a:buFont typeface="Arial" panose="020B0604020202020204" pitchFamily="34" charset="0"/>
              <a:buChar char="•"/>
            </a:pPr>
            <a:r>
              <a:rPr lang="en-US"/>
              <a:t>Opens laboratory infrastructure to VCs &amp; backed companies</a:t>
            </a:r>
          </a:p>
          <a:p>
            <a:pPr marL="1600200" lvl="2" indent="-685800">
              <a:buFont typeface="Arial" panose="020B0604020202020204" pitchFamily="34" charset="0"/>
              <a:buChar char="•"/>
            </a:pPr>
            <a:r>
              <a:rPr lang="en-US"/>
              <a:t>Reduces startup R&amp;D burn rate</a:t>
            </a:r>
          </a:p>
          <a:p>
            <a:pPr marL="1600200" lvl="2" indent="-685800">
              <a:buFont typeface="Arial" panose="020B0604020202020204" pitchFamily="34" charset="0"/>
              <a:buChar char="•"/>
            </a:pPr>
            <a:r>
              <a:rPr lang="en-US"/>
              <a:t>Ensures the product is shaped by actual end-users</a:t>
            </a:r>
          </a:p>
          <a:p>
            <a:pPr marL="685800" indent="-685800">
              <a:buFont typeface="Arial" panose="020B0604020202020204" pitchFamily="34" charset="0"/>
              <a:buChar char="•"/>
            </a:pPr>
            <a:r>
              <a:rPr lang="en-US"/>
              <a:t>STRL activities and partnerships can happen before any contracting or prototype development occurs</a:t>
            </a:r>
          </a:p>
          <a:p>
            <a:pPr marL="685800" indent="-685800">
              <a:buFont typeface="Arial" panose="020B0604020202020204" pitchFamily="34" charset="0"/>
              <a:buChar char="•"/>
            </a:pPr>
            <a:r>
              <a:rPr lang="en-US"/>
              <a:t>Army could prove a lucrative Total Addressable Market (TAM) exists or add credence that an operational problem exists, through </a:t>
            </a:r>
            <a:r>
              <a:rPr lang="en-US" err="1"/>
              <a:t>CoNs</a:t>
            </a:r>
            <a:r>
              <a:rPr lang="en-US"/>
              <a:t>, Annexes, etc.</a:t>
            </a:r>
          </a:p>
        </p:txBody>
      </p:sp>
      <p:sp>
        <p:nvSpPr>
          <p:cNvPr id="3" name="Text Placeholder 2">
            <a:extLst>
              <a:ext uri="{FF2B5EF4-FFF2-40B4-BE49-F238E27FC236}">
                <a16:creationId xmlns:a16="http://schemas.microsoft.com/office/drawing/2014/main" id="{833806DB-E763-15F1-201C-6CBE16C6C870}"/>
              </a:ext>
            </a:extLst>
          </p:cNvPr>
          <p:cNvSpPr>
            <a:spLocks noGrp="1"/>
          </p:cNvSpPr>
          <p:nvPr>
            <p:ph type="body" sz="quarter" idx="11"/>
          </p:nvPr>
        </p:nvSpPr>
        <p:spPr>
          <a:xfrm>
            <a:off x="1981200" y="238931"/>
            <a:ext cx="18135600" cy="1857155"/>
          </a:xfrm>
        </p:spPr>
        <p:txBody>
          <a:bodyPr/>
          <a:lstStyle/>
          <a:p>
            <a:r>
              <a:rPr lang="en-US"/>
              <a:t>Non-Traditional Partnering Pathways</a:t>
            </a:r>
          </a:p>
        </p:txBody>
      </p:sp>
    </p:spTree>
    <p:extLst>
      <p:ext uri="{BB962C8B-B14F-4D97-AF65-F5344CB8AC3E}">
        <p14:creationId xmlns:p14="http://schemas.microsoft.com/office/powerpoint/2010/main" val="312238337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p:txBody>
          <a:bodyPr/>
          <a:lstStyle/>
          <a:p>
            <a:pPr marL="685800" indent="-685800">
              <a:buFont typeface="Arial" panose="020B0604020202020204" pitchFamily="34" charset="0"/>
              <a:buChar char="•"/>
            </a:pPr>
            <a:r>
              <a:rPr lang="en-US"/>
              <a:t>Introduction</a:t>
            </a:r>
          </a:p>
          <a:p>
            <a:pPr marL="685800" indent="-685800">
              <a:buFont typeface="Arial" panose="020B0604020202020204" pitchFamily="34" charset="0"/>
              <a:buChar char="•"/>
            </a:pPr>
            <a:r>
              <a:rPr lang="en-US"/>
              <a:t>What is Venture Capital (VC)?</a:t>
            </a:r>
          </a:p>
          <a:p>
            <a:pPr marL="685800" indent="-685800">
              <a:buFont typeface="Arial" panose="020B0604020202020204" pitchFamily="34" charset="0"/>
              <a:buChar char="•"/>
            </a:pPr>
            <a:r>
              <a:rPr lang="en-US"/>
              <a:t>Weapon Systems Acquisition vs. VC</a:t>
            </a:r>
          </a:p>
          <a:p>
            <a:pPr marL="685800" indent="-685800">
              <a:buFont typeface="Arial" panose="020B0604020202020204" pitchFamily="34" charset="0"/>
              <a:buChar char="•"/>
            </a:pPr>
            <a:r>
              <a:rPr lang="en-US"/>
              <a:t>Applying Commercial Best Practices to Defense</a:t>
            </a:r>
          </a:p>
          <a:p>
            <a:pPr marL="685800" indent="-685800">
              <a:buFont typeface="Arial" panose="020B0604020202020204" pitchFamily="34" charset="0"/>
              <a:buChar char="•"/>
            </a:pPr>
            <a:r>
              <a:rPr lang="en-US"/>
              <a:t>VC Investment in Autonomous Construction</a:t>
            </a:r>
          </a:p>
          <a:p>
            <a:pPr marL="685800" indent="-685800">
              <a:buFont typeface="Arial" panose="020B0604020202020204" pitchFamily="34" charset="0"/>
              <a:buChar char="•"/>
            </a:pPr>
            <a:r>
              <a:rPr lang="en-US"/>
              <a:t>Approach &amp; Recommendations</a:t>
            </a:r>
          </a:p>
          <a:p>
            <a:pPr marL="685800" lvl="2" indent="-685800">
              <a:buFont typeface="Arial" panose="020B0604020202020204" pitchFamily="34" charset="0"/>
              <a:buChar char="•"/>
              <a:tabLst>
                <a:tab pos="630238" algn="l"/>
              </a:tabLst>
            </a:pPr>
            <a:r>
              <a:rPr lang="en-US"/>
              <a:t>Conclusion</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p:txBody>
          <a:bodyPr/>
          <a:lstStyle/>
          <a:p>
            <a:r>
              <a:rPr lang="en-US"/>
              <a:t>Agenda</a:t>
            </a:r>
            <a:endParaRPr lang="en-US">
              <a:highlight>
                <a:srgbClr val="FFFF00"/>
              </a:highlight>
            </a:endParaRPr>
          </a:p>
        </p:txBody>
      </p:sp>
    </p:spTree>
    <p:extLst>
      <p:ext uri="{BB962C8B-B14F-4D97-AF65-F5344CB8AC3E}">
        <p14:creationId xmlns:p14="http://schemas.microsoft.com/office/powerpoint/2010/main" val="220462132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C3D7B-CAB4-5FB7-6095-DFD3E689A1C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7058D4-8419-52D9-C1C8-6C313656E9C3}"/>
              </a:ext>
            </a:extLst>
          </p:cNvPr>
          <p:cNvSpPr>
            <a:spLocks noGrp="1"/>
          </p:cNvSpPr>
          <p:nvPr>
            <p:ph type="body" sz="quarter" idx="11"/>
          </p:nvPr>
        </p:nvSpPr>
        <p:spPr>
          <a:xfrm>
            <a:off x="1981200" y="238931"/>
            <a:ext cx="15250160" cy="1857155"/>
          </a:xfrm>
        </p:spPr>
        <p:txBody>
          <a:bodyPr/>
          <a:lstStyle/>
          <a:p>
            <a:r>
              <a:rPr lang="en-US"/>
              <a:t>Phased Acquisition Strategies - Example</a:t>
            </a:r>
          </a:p>
        </p:txBody>
      </p:sp>
      <p:sp>
        <p:nvSpPr>
          <p:cNvPr id="6" name="Rectangle 5">
            <a:extLst>
              <a:ext uri="{FF2B5EF4-FFF2-40B4-BE49-F238E27FC236}">
                <a16:creationId xmlns:a16="http://schemas.microsoft.com/office/drawing/2014/main" id="{3D356B83-DFCA-3E0E-E044-8C3BEACF6E06}"/>
              </a:ext>
            </a:extLst>
          </p:cNvPr>
          <p:cNvSpPr/>
          <p:nvPr/>
        </p:nvSpPr>
        <p:spPr>
          <a:xfrm>
            <a:off x="8559506" y="2542807"/>
            <a:ext cx="5449102" cy="595035"/>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a:ln>
                  <a:noFill/>
                </a:ln>
                <a:solidFill>
                  <a:srgbClr val="FFFFFF"/>
                </a:solidFill>
                <a:effectLst/>
                <a:uFillTx/>
                <a:latin typeface="+mn-lt"/>
                <a:ea typeface="+mn-ea"/>
                <a:cs typeface="+mn-cs"/>
                <a:sym typeface="Helvetica Light"/>
              </a:rPr>
              <a:t>Obtain foundational ha</a:t>
            </a:r>
            <a:r>
              <a:rPr lang="en-US" sz="3200">
                <a:solidFill>
                  <a:srgbClr val="FFFFFF"/>
                </a:solidFill>
              </a:rPr>
              <a:t>rdware</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7" name="Picture 4" descr="C:\Users\Mark.Mazzara\AppData\Local\Microsoft\Windows\Temporary Internet Files\Content.IE5\PKQVFDS2\MC900318354[1].wmf">
            <a:extLst>
              <a:ext uri="{FF2B5EF4-FFF2-40B4-BE49-F238E27FC236}">
                <a16:creationId xmlns:a16="http://schemas.microsoft.com/office/drawing/2014/main" id="{E05F1D12-A20A-FEB3-C586-24E7706CDD86}"/>
              </a:ext>
            </a:extLst>
          </p:cNvPr>
          <p:cNvPicPr>
            <a:picLocks noChangeAspect="1" noChangeArrowheads="1"/>
          </p:cNvPicPr>
          <p:nvPr/>
        </p:nvPicPr>
        <p:blipFill>
          <a:blip r:embed="rId3" cstate="print"/>
          <a:srcRect/>
          <a:stretch>
            <a:fillRect/>
          </a:stretch>
        </p:blipFill>
        <p:spPr bwMode="auto">
          <a:xfrm>
            <a:off x="15177519" y="2542807"/>
            <a:ext cx="1219923" cy="765658"/>
          </a:xfrm>
          <a:prstGeom prst="rect">
            <a:avLst/>
          </a:prstGeom>
          <a:noFill/>
        </p:spPr>
      </p:pic>
      <p:sp>
        <p:nvSpPr>
          <p:cNvPr id="8" name="TextBox 7">
            <a:extLst>
              <a:ext uri="{FF2B5EF4-FFF2-40B4-BE49-F238E27FC236}">
                <a16:creationId xmlns:a16="http://schemas.microsoft.com/office/drawing/2014/main" id="{1198FE41-179D-5579-BE4C-E11F4E207E3F}"/>
              </a:ext>
            </a:extLst>
          </p:cNvPr>
          <p:cNvSpPr txBox="1"/>
          <p:nvPr/>
        </p:nvSpPr>
        <p:spPr>
          <a:xfrm>
            <a:off x="16397442" y="2720451"/>
            <a:ext cx="2633472"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a:ln>
                  <a:noFill/>
                </a:ln>
                <a:solidFill>
                  <a:srgbClr val="000000"/>
                </a:solidFill>
                <a:effectLst/>
                <a:uFillTx/>
                <a:latin typeface="+mn-lt"/>
                <a:ea typeface="+mn-ea"/>
                <a:cs typeface="+mn-cs"/>
                <a:sym typeface="Helvetica Light"/>
              </a:rPr>
              <a:t>Platform Procurement</a:t>
            </a:r>
          </a:p>
        </p:txBody>
      </p:sp>
      <p:sp>
        <p:nvSpPr>
          <p:cNvPr id="9" name="Rectangle 8">
            <a:extLst>
              <a:ext uri="{FF2B5EF4-FFF2-40B4-BE49-F238E27FC236}">
                <a16:creationId xmlns:a16="http://schemas.microsoft.com/office/drawing/2014/main" id="{E10D3F98-A9D5-4541-B2AC-C84EC1780F65}"/>
              </a:ext>
            </a:extLst>
          </p:cNvPr>
          <p:cNvSpPr/>
          <p:nvPr/>
        </p:nvSpPr>
        <p:spPr>
          <a:xfrm>
            <a:off x="8486354" y="4213111"/>
            <a:ext cx="5723422" cy="595035"/>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a:ln>
                  <a:noFill/>
                </a:ln>
                <a:solidFill>
                  <a:srgbClr val="FFFFFF"/>
                </a:solidFill>
                <a:effectLst/>
                <a:uFillTx/>
                <a:latin typeface="+mn-lt"/>
                <a:ea typeface="+mn-ea"/>
                <a:cs typeface="+mn-cs"/>
                <a:sym typeface="Helvetica Light"/>
              </a:rPr>
              <a:t>Contract w/ autonomy providers</a:t>
            </a:r>
          </a:p>
        </p:txBody>
      </p:sp>
      <p:pic>
        <p:nvPicPr>
          <p:cNvPr id="10" name="Picture 7" descr="C:\Users\Mark.Mazzara\AppData\Local\Microsoft\Windows\Temporary Internet Files\Content.IE5\GMQGDWUZ\MC900055181[1].wmf">
            <a:extLst>
              <a:ext uri="{FF2B5EF4-FFF2-40B4-BE49-F238E27FC236}">
                <a16:creationId xmlns:a16="http://schemas.microsoft.com/office/drawing/2014/main" id="{178F0D9F-7B8A-18A9-9D38-A76784D652CD}"/>
              </a:ext>
            </a:extLst>
          </p:cNvPr>
          <p:cNvPicPr>
            <a:picLocks noChangeAspect="1" noChangeArrowheads="1"/>
          </p:cNvPicPr>
          <p:nvPr/>
        </p:nvPicPr>
        <p:blipFill>
          <a:blip r:embed="rId4" cstate="print"/>
          <a:srcRect/>
          <a:stretch>
            <a:fillRect/>
          </a:stretch>
        </p:blipFill>
        <p:spPr bwMode="auto">
          <a:xfrm>
            <a:off x="15412899" y="4170932"/>
            <a:ext cx="749161" cy="637214"/>
          </a:xfrm>
          <a:prstGeom prst="rect">
            <a:avLst/>
          </a:prstGeom>
          <a:noFill/>
        </p:spPr>
      </p:pic>
      <p:sp>
        <p:nvSpPr>
          <p:cNvPr id="11" name="TextBox 10">
            <a:extLst>
              <a:ext uri="{FF2B5EF4-FFF2-40B4-BE49-F238E27FC236}">
                <a16:creationId xmlns:a16="http://schemas.microsoft.com/office/drawing/2014/main" id="{BCD4F766-5DF7-CDA5-6FFE-0E2CB3F0FAD1}"/>
              </a:ext>
            </a:extLst>
          </p:cNvPr>
          <p:cNvSpPr txBox="1"/>
          <p:nvPr/>
        </p:nvSpPr>
        <p:spPr>
          <a:xfrm>
            <a:off x="16403538" y="3881811"/>
            <a:ext cx="298174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a:ln>
                  <a:noFill/>
                </a:ln>
                <a:solidFill>
                  <a:srgbClr val="000000"/>
                </a:solidFill>
                <a:effectLst/>
                <a:uFillTx/>
                <a:latin typeface="+mn-lt"/>
                <a:ea typeface="+mn-ea"/>
                <a:cs typeface="+mn-cs"/>
                <a:sym typeface="Helvetica Light"/>
              </a:rPr>
              <a:t>Traditional </a:t>
            </a:r>
            <a:r>
              <a:rPr lang="en-US" sz="2000"/>
              <a:t>OEMs</a:t>
            </a:r>
          </a:p>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a:ln>
                  <a:noFill/>
                </a:ln>
                <a:solidFill>
                  <a:srgbClr val="000000"/>
                </a:solidFill>
                <a:effectLst/>
                <a:uFillTx/>
                <a:latin typeface="+mn-lt"/>
                <a:ea typeface="+mn-ea"/>
                <a:cs typeface="+mn-cs"/>
                <a:sym typeface="Helvetica Light"/>
              </a:rPr>
              <a:t>VC Backed Startups</a:t>
            </a:r>
          </a:p>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a:ln>
                  <a:noFill/>
                </a:ln>
                <a:solidFill>
                  <a:srgbClr val="000000"/>
                </a:solidFill>
                <a:effectLst/>
                <a:uFillTx/>
                <a:latin typeface="+mn-lt"/>
                <a:ea typeface="+mn-ea"/>
                <a:cs typeface="+mn-cs"/>
                <a:sym typeface="Helvetica Light"/>
              </a:rPr>
              <a:t>Autonomy Subscription?</a:t>
            </a:r>
          </a:p>
        </p:txBody>
      </p:sp>
      <p:sp>
        <p:nvSpPr>
          <p:cNvPr id="12" name="Rectangle 11">
            <a:extLst>
              <a:ext uri="{FF2B5EF4-FFF2-40B4-BE49-F238E27FC236}">
                <a16:creationId xmlns:a16="http://schemas.microsoft.com/office/drawing/2014/main" id="{19A18CFC-3978-A68D-86F6-E47F441FCF4C}"/>
              </a:ext>
            </a:extLst>
          </p:cNvPr>
          <p:cNvSpPr/>
          <p:nvPr/>
        </p:nvSpPr>
        <p:spPr>
          <a:xfrm>
            <a:off x="8492450" y="5773687"/>
            <a:ext cx="5723422" cy="595035"/>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a:ln>
                  <a:noFill/>
                </a:ln>
                <a:solidFill>
                  <a:srgbClr val="FFFFFF"/>
                </a:solidFill>
                <a:effectLst/>
                <a:uFillTx/>
                <a:latin typeface="+mn-lt"/>
                <a:ea typeface="+mn-ea"/>
                <a:cs typeface="+mn-cs"/>
                <a:sym typeface="Helvetica Light"/>
              </a:rPr>
              <a:t>Install / Integrate</a:t>
            </a:r>
          </a:p>
        </p:txBody>
      </p:sp>
      <p:pic>
        <p:nvPicPr>
          <p:cNvPr id="13" name="Picture 4" descr="C:\Users\Mark.Mazzara\AppData\Local\Microsoft\Windows\Temporary Internet Files\Content.IE5\PKQVFDS2\MC900318354[1].wmf">
            <a:extLst>
              <a:ext uri="{FF2B5EF4-FFF2-40B4-BE49-F238E27FC236}">
                <a16:creationId xmlns:a16="http://schemas.microsoft.com/office/drawing/2014/main" id="{0566E5AF-0FD5-705E-7903-8D78BCAACE16}"/>
              </a:ext>
            </a:extLst>
          </p:cNvPr>
          <p:cNvPicPr>
            <a:picLocks noChangeAspect="1" noChangeArrowheads="1"/>
          </p:cNvPicPr>
          <p:nvPr/>
        </p:nvPicPr>
        <p:blipFill>
          <a:blip r:embed="rId3" cstate="print"/>
          <a:srcRect/>
          <a:stretch>
            <a:fillRect/>
          </a:stretch>
        </p:blipFill>
        <p:spPr bwMode="auto">
          <a:xfrm>
            <a:off x="6667842" y="5664798"/>
            <a:ext cx="1219923" cy="765658"/>
          </a:xfrm>
          <a:prstGeom prst="rect">
            <a:avLst/>
          </a:prstGeom>
          <a:noFill/>
        </p:spPr>
      </p:pic>
      <p:pic>
        <p:nvPicPr>
          <p:cNvPr id="14" name="Picture 4" descr="C:\Users\Mark.Mazzara\AppData\Local\Microsoft\Windows\Temporary Internet Files\Content.IE5\PKQVFDS2\MC900318354[1].wmf">
            <a:extLst>
              <a:ext uri="{FF2B5EF4-FFF2-40B4-BE49-F238E27FC236}">
                <a16:creationId xmlns:a16="http://schemas.microsoft.com/office/drawing/2014/main" id="{C263464B-F271-02AF-8C11-29AE0891B915}"/>
              </a:ext>
            </a:extLst>
          </p:cNvPr>
          <p:cNvPicPr>
            <a:picLocks noChangeAspect="1" noChangeArrowheads="1"/>
          </p:cNvPicPr>
          <p:nvPr/>
        </p:nvPicPr>
        <p:blipFill>
          <a:blip r:embed="rId3" cstate="print"/>
          <a:srcRect/>
          <a:stretch>
            <a:fillRect/>
          </a:stretch>
        </p:blipFill>
        <p:spPr bwMode="auto">
          <a:xfrm>
            <a:off x="4891103" y="5664798"/>
            <a:ext cx="1219923" cy="765658"/>
          </a:xfrm>
          <a:prstGeom prst="rect">
            <a:avLst/>
          </a:prstGeom>
          <a:noFill/>
        </p:spPr>
      </p:pic>
      <p:pic>
        <p:nvPicPr>
          <p:cNvPr id="15" name="Picture 4" descr="C:\Users\Mark.Mazzara\AppData\Local\Microsoft\Windows\Temporary Internet Files\Content.IE5\PKQVFDS2\MC900318354[1].wmf">
            <a:extLst>
              <a:ext uri="{FF2B5EF4-FFF2-40B4-BE49-F238E27FC236}">
                <a16:creationId xmlns:a16="http://schemas.microsoft.com/office/drawing/2014/main" id="{B97BA107-3694-C3B2-19D6-AD8BF0CC3ECD}"/>
              </a:ext>
            </a:extLst>
          </p:cNvPr>
          <p:cNvPicPr>
            <a:picLocks noChangeAspect="1" noChangeArrowheads="1"/>
          </p:cNvPicPr>
          <p:nvPr/>
        </p:nvPicPr>
        <p:blipFill>
          <a:blip r:embed="rId3" cstate="print"/>
          <a:srcRect/>
          <a:stretch>
            <a:fillRect/>
          </a:stretch>
        </p:blipFill>
        <p:spPr bwMode="auto">
          <a:xfrm>
            <a:off x="3066495" y="5664798"/>
            <a:ext cx="1219923" cy="765658"/>
          </a:xfrm>
          <a:prstGeom prst="rect">
            <a:avLst/>
          </a:prstGeom>
          <a:noFill/>
        </p:spPr>
      </p:pic>
      <p:pic>
        <p:nvPicPr>
          <p:cNvPr id="16" name="Picture 4" descr="C:\Users\Mark.Mazzara\AppData\Local\Microsoft\Windows\Temporary Internet Files\Content.IE5\PKQVFDS2\MC900318354[1].wmf">
            <a:extLst>
              <a:ext uri="{FF2B5EF4-FFF2-40B4-BE49-F238E27FC236}">
                <a16:creationId xmlns:a16="http://schemas.microsoft.com/office/drawing/2014/main" id="{BE503DDA-C2CB-5C17-E350-5A9EEEA2E55D}"/>
              </a:ext>
            </a:extLst>
          </p:cNvPr>
          <p:cNvPicPr>
            <a:picLocks noChangeAspect="1" noChangeArrowheads="1"/>
          </p:cNvPicPr>
          <p:nvPr/>
        </p:nvPicPr>
        <p:blipFill>
          <a:blip r:embed="rId3" cstate="print"/>
          <a:srcRect/>
          <a:stretch>
            <a:fillRect/>
          </a:stretch>
        </p:blipFill>
        <p:spPr bwMode="auto">
          <a:xfrm>
            <a:off x="1241887" y="5659097"/>
            <a:ext cx="1219923" cy="765658"/>
          </a:xfrm>
          <a:prstGeom prst="rect">
            <a:avLst/>
          </a:prstGeom>
          <a:noFill/>
        </p:spPr>
      </p:pic>
      <p:pic>
        <p:nvPicPr>
          <p:cNvPr id="17" name="Picture 7" descr="C:\Users\Mark.Mazzara\AppData\Local\Microsoft\Windows\Temporary Internet Files\Content.IE5\GMQGDWUZ\MC900055181[1].wmf">
            <a:extLst>
              <a:ext uri="{FF2B5EF4-FFF2-40B4-BE49-F238E27FC236}">
                <a16:creationId xmlns:a16="http://schemas.microsoft.com/office/drawing/2014/main" id="{BBDC29BB-A3F5-0720-2143-6B22E6912F03}"/>
              </a:ext>
            </a:extLst>
          </p:cNvPr>
          <p:cNvPicPr>
            <a:picLocks noChangeAspect="1" noChangeArrowheads="1"/>
          </p:cNvPicPr>
          <p:nvPr/>
        </p:nvPicPr>
        <p:blipFill>
          <a:blip r:embed="rId4" cstate="print"/>
          <a:srcRect/>
          <a:stretch>
            <a:fillRect/>
          </a:stretch>
        </p:blipFill>
        <p:spPr bwMode="auto">
          <a:xfrm>
            <a:off x="1386509" y="4991272"/>
            <a:ext cx="1189382" cy="1011653"/>
          </a:xfrm>
          <a:prstGeom prst="rect">
            <a:avLst/>
          </a:prstGeom>
          <a:noFill/>
        </p:spPr>
      </p:pic>
      <p:pic>
        <p:nvPicPr>
          <p:cNvPr id="18" name="Picture 7" descr="C:\Users\Mark.Mazzara\AppData\Local\Microsoft\Windows\Temporary Internet Files\Content.IE5\GMQGDWUZ\MC900055181[1].wmf">
            <a:extLst>
              <a:ext uri="{FF2B5EF4-FFF2-40B4-BE49-F238E27FC236}">
                <a16:creationId xmlns:a16="http://schemas.microsoft.com/office/drawing/2014/main" id="{2FF9AC62-7A3B-F6B3-356A-6182C29CC59F}"/>
              </a:ext>
            </a:extLst>
          </p:cNvPr>
          <p:cNvPicPr>
            <a:picLocks noChangeAspect="1" noChangeArrowheads="1"/>
          </p:cNvPicPr>
          <p:nvPr/>
        </p:nvPicPr>
        <p:blipFill>
          <a:blip r:embed="rId4" cstate="print"/>
          <a:srcRect/>
          <a:stretch>
            <a:fillRect/>
          </a:stretch>
        </p:blipFill>
        <p:spPr bwMode="auto">
          <a:xfrm>
            <a:off x="3484276" y="5376671"/>
            <a:ext cx="402296" cy="342181"/>
          </a:xfrm>
          <a:prstGeom prst="rect">
            <a:avLst/>
          </a:prstGeom>
          <a:noFill/>
        </p:spPr>
      </p:pic>
      <p:pic>
        <p:nvPicPr>
          <p:cNvPr id="19" name="Picture 7" descr="C:\Users\Mark.Mazzara\AppData\Local\Microsoft\Windows\Temporary Internet Files\Content.IE5\GMQGDWUZ\MC900055181[1].wmf">
            <a:extLst>
              <a:ext uri="{FF2B5EF4-FFF2-40B4-BE49-F238E27FC236}">
                <a16:creationId xmlns:a16="http://schemas.microsoft.com/office/drawing/2014/main" id="{475FA2AB-7D94-5744-E0D6-FEF5CA89BF5E}"/>
              </a:ext>
            </a:extLst>
          </p:cNvPr>
          <p:cNvPicPr>
            <a:picLocks noChangeAspect="1" noChangeArrowheads="1"/>
          </p:cNvPicPr>
          <p:nvPr/>
        </p:nvPicPr>
        <p:blipFill>
          <a:blip r:embed="rId4" cstate="print"/>
          <a:srcRect/>
          <a:stretch>
            <a:fillRect/>
          </a:stretch>
        </p:blipFill>
        <p:spPr bwMode="auto">
          <a:xfrm>
            <a:off x="4891103" y="5063368"/>
            <a:ext cx="749161" cy="637214"/>
          </a:xfrm>
          <a:prstGeom prst="rect">
            <a:avLst/>
          </a:prstGeom>
          <a:noFill/>
        </p:spPr>
      </p:pic>
      <p:pic>
        <p:nvPicPr>
          <p:cNvPr id="20" name="Picture 7" descr="C:\Users\Mark.Mazzara\AppData\Local\Microsoft\Windows\Temporary Internet Files\Content.IE5\GMQGDWUZ\MC900055181[1].wmf">
            <a:extLst>
              <a:ext uri="{FF2B5EF4-FFF2-40B4-BE49-F238E27FC236}">
                <a16:creationId xmlns:a16="http://schemas.microsoft.com/office/drawing/2014/main" id="{5969A6AB-A9A3-C158-08FB-60E04C9FCC78}"/>
              </a:ext>
            </a:extLst>
          </p:cNvPr>
          <p:cNvPicPr>
            <a:picLocks noChangeAspect="1" noChangeArrowheads="1"/>
          </p:cNvPicPr>
          <p:nvPr/>
        </p:nvPicPr>
        <p:blipFill>
          <a:blip r:embed="rId4" cstate="print"/>
          <a:srcRect/>
          <a:stretch>
            <a:fillRect/>
          </a:stretch>
        </p:blipFill>
        <p:spPr bwMode="auto">
          <a:xfrm>
            <a:off x="5933979" y="3902014"/>
            <a:ext cx="2130646" cy="1812264"/>
          </a:xfrm>
          <a:prstGeom prst="rect">
            <a:avLst/>
          </a:prstGeom>
          <a:noFill/>
        </p:spPr>
      </p:pic>
      <p:sp>
        <p:nvSpPr>
          <p:cNvPr id="21" name="Rectangle 20">
            <a:extLst>
              <a:ext uri="{FF2B5EF4-FFF2-40B4-BE49-F238E27FC236}">
                <a16:creationId xmlns:a16="http://schemas.microsoft.com/office/drawing/2014/main" id="{E1B3AEF0-C85F-6B04-1BC5-39EA4A92354F}"/>
              </a:ext>
            </a:extLst>
          </p:cNvPr>
          <p:cNvSpPr/>
          <p:nvPr/>
        </p:nvSpPr>
        <p:spPr>
          <a:xfrm>
            <a:off x="8418282" y="7535431"/>
            <a:ext cx="5723422" cy="595035"/>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a:ln>
                  <a:noFill/>
                </a:ln>
                <a:solidFill>
                  <a:srgbClr val="FFFFFF"/>
                </a:solidFill>
                <a:effectLst/>
                <a:uFillTx/>
                <a:latin typeface="+mn-lt"/>
                <a:ea typeface="+mn-ea"/>
                <a:cs typeface="+mn-cs"/>
                <a:sym typeface="Helvetica Light"/>
              </a:rPr>
              <a:t>Operate</a:t>
            </a:r>
          </a:p>
        </p:txBody>
      </p:sp>
      <p:pic>
        <p:nvPicPr>
          <p:cNvPr id="22" name="Picture 4" descr="C:\Users\Mark.Mazzara\AppData\Local\Microsoft\Windows\Temporary Internet Files\Content.IE5\PKQVFDS2\MC900318354[1].wmf">
            <a:extLst>
              <a:ext uri="{FF2B5EF4-FFF2-40B4-BE49-F238E27FC236}">
                <a16:creationId xmlns:a16="http://schemas.microsoft.com/office/drawing/2014/main" id="{039332B3-C2F4-822A-24AD-52D91355B79E}"/>
              </a:ext>
            </a:extLst>
          </p:cNvPr>
          <p:cNvPicPr>
            <a:picLocks noChangeAspect="1" noChangeArrowheads="1"/>
          </p:cNvPicPr>
          <p:nvPr/>
        </p:nvPicPr>
        <p:blipFill>
          <a:blip r:embed="rId3" cstate="print"/>
          <a:srcRect/>
          <a:stretch>
            <a:fillRect/>
          </a:stretch>
        </p:blipFill>
        <p:spPr bwMode="auto">
          <a:xfrm flipH="1">
            <a:off x="15412899" y="7535431"/>
            <a:ext cx="1219923" cy="765658"/>
          </a:xfrm>
          <a:prstGeom prst="rect">
            <a:avLst/>
          </a:prstGeom>
          <a:noFill/>
        </p:spPr>
      </p:pic>
      <p:pic>
        <p:nvPicPr>
          <p:cNvPr id="24" name="Graphic 23" descr="Windy outline">
            <a:extLst>
              <a:ext uri="{FF2B5EF4-FFF2-40B4-BE49-F238E27FC236}">
                <a16:creationId xmlns:a16="http://schemas.microsoft.com/office/drawing/2014/main" id="{FEFBE9EE-1E3B-563C-886B-128507B36A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98499" y="7535431"/>
            <a:ext cx="914400" cy="914400"/>
          </a:xfrm>
          <a:prstGeom prst="rect">
            <a:avLst/>
          </a:prstGeom>
        </p:spPr>
      </p:pic>
      <p:sp>
        <p:nvSpPr>
          <p:cNvPr id="25" name="TextBox 24">
            <a:extLst>
              <a:ext uri="{FF2B5EF4-FFF2-40B4-BE49-F238E27FC236}">
                <a16:creationId xmlns:a16="http://schemas.microsoft.com/office/drawing/2014/main" id="{676E5D4B-E8C2-FF60-8F23-5BF0B07BC8FC}"/>
              </a:ext>
            </a:extLst>
          </p:cNvPr>
          <p:cNvSpPr txBox="1"/>
          <p:nvPr/>
        </p:nvSpPr>
        <p:spPr>
          <a:xfrm>
            <a:off x="4017471" y="7285545"/>
            <a:ext cx="453540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a:ln>
                  <a:noFill/>
                </a:ln>
                <a:solidFill>
                  <a:srgbClr val="000000"/>
                </a:solidFill>
                <a:effectLst/>
                <a:uFillTx/>
                <a:latin typeface="+mn-lt"/>
                <a:ea typeface="+mn-ea"/>
                <a:cs typeface="+mn-cs"/>
                <a:sym typeface="Helvetica Light"/>
              </a:rPr>
              <a:t>Vet PMF</a:t>
            </a:r>
          </a:p>
          <a:p>
            <a:pPr marL="0" marR="0" indent="0" algn="ctr" defTabSz="825500" rtl="0" fontAlgn="auto" latinLnBrk="0" hangingPunct="0">
              <a:lnSpc>
                <a:spcPct val="100000"/>
              </a:lnSpc>
              <a:spcBef>
                <a:spcPts val="0"/>
              </a:spcBef>
              <a:spcAft>
                <a:spcPts val="0"/>
              </a:spcAft>
              <a:buClrTx/>
              <a:buSzTx/>
              <a:buFontTx/>
              <a:buNone/>
              <a:tabLst/>
            </a:pPr>
            <a:r>
              <a:rPr lang="en-US" sz="2000"/>
              <a:t>Track “uptime”</a:t>
            </a:r>
          </a:p>
          <a:p>
            <a:pPr marL="0" marR="0" indent="0" algn="ctr" defTabSz="825500" rtl="0" fontAlgn="auto" latinLnBrk="0" hangingPunct="0">
              <a:lnSpc>
                <a:spcPct val="100000"/>
              </a:lnSpc>
              <a:spcBef>
                <a:spcPts val="0"/>
              </a:spcBef>
              <a:spcAft>
                <a:spcPts val="0"/>
              </a:spcAft>
              <a:buClrTx/>
              <a:buSzTx/>
              <a:buFontTx/>
              <a:buNone/>
              <a:tabLst/>
            </a:pPr>
            <a:r>
              <a:rPr lang="en-US" sz="2000"/>
              <a:t>Jointly t</a:t>
            </a:r>
            <a:r>
              <a:rPr kumimoji="0" lang="en-US" sz="2000" b="0" i="0" u="none" strike="noStrike" cap="none" spc="0" normalizeH="0" baseline="0">
                <a:ln>
                  <a:noFill/>
                </a:ln>
                <a:solidFill>
                  <a:srgbClr val="000000"/>
                </a:solidFill>
                <a:effectLst/>
                <a:uFillTx/>
                <a:latin typeface="+mn-lt"/>
                <a:ea typeface="+mn-ea"/>
                <a:cs typeface="+mn-cs"/>
                <a:sym typeface="Helvetica Light"/>
              </a:rPr>
              <a:t>rack North Star metrics</a:t>
            </a:r>
          </a:p>
        </p:txBody>
      </p:sp>
      <p:sp>
        <p:nvSpPr>
          <p:cNvPr id="26" name="Rectangle 25">
            <a:extLst>
              <a:ext uri="{FF2B5EF4-FFF2-40B4-BE49-F238E27FC236}">
                <a16:creationId xmlns:a16="http://schemas.microsoft.com/office/drawing/2014/main" id="{C21FB8F7-02E9-8EDD-5610-D56208590015}"/>
              </a:ext>
            </a:extLst>
          </p:cNvPr>
          <p:cNvSpPr/>
          <p:nvPr/>
        </p:nvSpPr>
        <p:spPr>
          <a:xfrm>
            <a:off x="8454858" y="9488770"/>
            <a:ext cx="5723422" cy="595035"/>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a:ln>
                  <a:noFill/>
                </a:ln>
                <a:solidFill>
                  <a:srgbClr val="FFFFFF"/>
                </a:solidFill>
                <a:effectLst/>
                <a:uFillTx/>
                <a:latin typeface="+mn-lt"/>
                <a:ea typeface="+mn-ea"/>
                <a:cs typeface="+mn-cs"/>
                <a:sym typeface="Helvetica Light"/>
              </a:rPr>
              <a:t>Award production contract(s)</a:t>
            </a:r>
          </a:p>
        </p:txBody>
      </p:sp>
      <p:sp>
        <p:nvSpPr>
          <p:cNvPr id="27" name="TextBox 26">
            <a:extLst>
              <a:ext uri="{FF2B5EF4-FFF2-40B4-BE49-F238E27FC236}">
                <a16:creationId xmlns:a16="http://schemas.microsoft.com/office/drawing/2014/main" id="{70DCF4EE-6388-E45E-27CA-E1EA82D4FAD7}"/>
              </a:ext>
            </a:extLst>
          </p:cNvPr>
          <p:cNvSpPr txBox="1"/>
          <p:nvPr/>
        </p:nvSpPr>
        <p:spPr>
          <a:xfrm>
            <a:off x="8891119" y="10591295"/>
            <a:ext cx="248761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mn-lt"/>
                <a:ea typeface="+mn-ea"/>
                <a:cs typeface="+mn-cs"/>
                <a:sym typeface="Helvetica Light"/>
              </a:rPr>
              <a:t>Booked funding                  </a:t>
            </a:r>
          </a:p>
        </p:txBody>
      </p:sp>
      <p:sp>
        <p:nvSpPr>
          <p:cNvPr id="30" name="TextBox 29">
            <a:extLst>
              <a:ext uri="{FF2B5EF4-FFF2-40B4-BE49-F238E27FC236}">
                <a16:creationId xmlns:a16="http://schemas.microsoft.com/office/drawing/2014/main" id="{09732CE8-0420-33EA-EAE0-31CB7CC9C9CF}"/>
              </a:ext>
            </a:extLst>
          </p:cNvPr>
          <p:cNvSpPr txBox="1"/>
          <p:nvPr/>
        </p:nvSpPr>
        <p:spPr>
          <a:xfrm>
            <a:off x="10233651" y="11442109"/>
            <a:ext cx="494894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2000"/>
              <a:t>Larger funding round – product improves</a:t>
            </a:r>
          </a:p>
          <a:p>
            <a:pPr marL="0" marR="0" indent="0" algn="ctr" defTabSz="825500" rtl="0" fontAlgn="auto" latinLnBrk="0" hangingPunct="0">
              <a:lnSpc>
                <a:spcPct val="100000"/>
              </a:lnSpc>
              <a:spcBef>
                <a:spcPts val="0"/>
              </a:spcBef>
              <a:spcAft>
                <a:spcPts val="0"/>
              </a:spcAft>
              <a:buClrTx/>
              <a:buSzTx/>
              <a:buFontTx/>
              <a:buNone/>
              <a:tabLst/>
            </a:pPr>
            <a:endParaRPr kumimoji="0" lang="en-US" sz="2000" b="0" i="0" u="none" strike="noStrike" cap="none" spc="0" normalizeH="0" baseline="0">
              <a:ln>
                <a:noFill/>
              </a:ln>
              <a:solidFill>
                <a:srgbClr val="000000"/>
              </a:solidFill>
              <a:effectLst/>
              <a:uFillTx/>
              <a:latin typeface="+mn-lt"/>
              <a:ea typeface="+mn-ea"/>
              <a:cs typeface="+mn-cs"/>
              <a:sym typeface="Helvetica Light"/>
            </a:endParaRPr>
          </a:p>
        </p:txBody>
      </p:sp>
      <p:sp>
        <p:nvSpPr>
          <p:cNvPr id="31" name="TextBox 30">
            <a:extLst>
              <a:ext uri="{FF2B5EF4-FFF2-40B4-BE49-F238E27FC236}">
                <a16:creationId xmlns:a16="http://schemas.microsoft.com/office/drawing/2014/main" id="{33DEBFF5-E7C1-D5FD-57E5-C4F59F7829A8}"/>
              </a:ext>
            </a:extLst>
          </p:cNvPr>
          <p:cNvSpPr txBox="1"/>
          <p:nvPr/>
        </p:nvSpPr>
        <p:spPr>
          <a:xfrm>
            <a:off x="6765913" y="12073496"/>
            <a:ext cx="10077335"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a:ln>
                  <a:noFill/>
                </a:ln>
                <a:solidFill>
                  <a:srgbClr val="000000"/>
                </a:solidFill>
                <a:effectLst/>
                <a:uFillTx/>
                <a:latin typeface="+mn-lt"/>
                <a:ea typeface="+mn-ea"/>
                <a:cs typeface="+mn-cs"/>
                <a:sym typeface="Helvetica Light"/>
              </a:rPr>
              <a:t>Signals Army intent &amp; viability as a customer, viable/profitable direction for VC portfolio</a:t>
            </a:r>
          </a:p>
        </p:txBody>
      </p:sp>
      <p:cxnSp>
        <p:nvCxnSpPr>
          <p:cNvPr id="33" name="Straight Arrow Connector 32">
            <a:extLst>
              <a:ext uri="{FF2B5EF4-FFF2-40B4-BE49-F238E27FC236}">
                <a16:creationId xmlns:a16="http://schemas.microsoft.com/office/drawing/2014/main" id="{905A190C-8E34-4496-0BF0-4479FC344D7F}"/>
              </a:ext>
            </a:extLst>
          </p:cNvPr>
          <p:cNvCxnSpPr/>
          <p:nvPr/>
        </p:nvCxnSpPr>
        <p:spPr>
          <a:xfrm>
            <a:off x="20610576" y="2096086"/>
            <a:ext cx="0" cy="10387779"/>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pic>
        <p:nvPicPr>
          <p:cNvPr id="35" name="Graphic 34" descr="Contract with solid fill">
            <a:extLst>
              <a:ext uri="{FF2B5EF4-FFF2-40B4-BE49-F238E27FC236}">
                <a16:creationId xmlns:a16="http://schemas.microsoft.com/office/drawing/2014/main" id="{FF383E9F-17D6-E929-B0AF-477DC9BAD08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70975" y="8880728"/>
            <a:ext cx="1771235" cy="1771235"/>
          </a:xfrm>
          <a:prstGeom prst="rect">
            <a:avLst/>
          </a:prstGeom>
        </p:spPr>
      </p:pic>
      <p:pic>
        <p:nvPicPr>
          <p:cNvPr id="37" name="Graphic 36" descr="Upward trend outline">
            <a:extLst>
              <a:ext uri="{FF2B5EF4-FFF2-40B4-BE49-F238E27FC236}">
                <a16:creationId xmlns:a16="http://schemas.microsoft.com/office/drawing/2014/main" id="{7BA89600-276D-9F84-BE3A-30A12A8222A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718422" y="10928787"/>
            <a:ext cx="914400" cy="914400"/>
          </a:xfrm>
          <a:prstGeom prst="rect">
            <a:avLst/>
          </a:prstGeom>
        </p:spPr>
      </p:pic>
    </p:spTree>
    <p:extLst>
      <p:ext uri="{BB962C8B-B14F-4D97-AF65-F5344CB8AC3E}">
        <p14:creationId xmlns:p14="http://schemas.microsoft.com/office/powerpoint/2010/main" val="331710876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FD1E0-90CF-92A4-4852-7F75D95D89E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4E7275-9E28-2DA4-6B4A-A59B3E378A69}"/>
              </a:ext>
            </a:extLst>
          </p:cNvPr>
          <p:cNvSpPr>
            <a:spLocks noGrp="1"/>
          </p:cNvSpPr>
          <p:nvPr>
            <p:ph type="body" sz="quarter" idx="10"/>
          </p:nvPr>
        </p:nvSpPr>
        <p:spPr/>
        <p:txBody>
          <a:bodyPr/>
          <a:lstStyle/>
          <a:p>
            <a:pPr marL="685800" indent="-685800">
              <a:buFont typeface="Arial" panose="020B0604020202020204" pitchFamily="34" charset="0"/>
              <a:buChar char="•"/>
            </a:pPr>
            <a:r>
              <a:rPr lang="en-US" sz="4000"/>
              <a:t>ATS highlights the need to leverage private investment and VC</a:t>
            </a:r>
          </a:p>
          <a:p>
            <a:pPr marL="685800" indent="-685800">
              <a:buFont typeface="Arial" panose="020B0604020202020204" pitchFamily="34" charset="0"/>
              <a:buChar char="•"/>
            </a:pPr>
            <a:endParaRPr lang="en-US" sz="4000"/>
          </a:p>
          <a:p>
            <a:pPr marL="685800" indent="-685800">
              <a:buFont typeface="Arial" panose="020B0604020202020204" pitchFamily="34" charset="0"/>
              <a:buChar char="•"/>
            </a:pPr>
            <a:r>
              <a:rPr lang="en-US" sz="4000"/>
              <a:t>Dialogue with industry about their VC metrics may lead to stronger industrial base</a:t>
            </a:r>
          </a:p>
          <a:p>
            <a:pPr marL="685800" indent="-685800">
              <a:buFont typeface="Arial" panose="020B0604020202020204" pitchFamily="34" charset="0"/>
              <a:buChar char="•"/>
            </a:pPr>
            <a:endParaRPr lang="en-US" sz="4000"/>
          </a:p>
          <a:p>
            <a:pPr marL="685800" indent="-685800">
              <a:buFont typeface="Arial" panose="020B0604020202020204" pitchFamily="34" charset="0"/>
              <a:buChar char="•"/>
            </a:pPr>
            <a:r>
              <a:rPr lang="en-US" sz="4000"/>
              <a:t>Non-traditional partnering and pathways like STRL partnerships are worth pursuing especially at early-stage funding</a:t>
            </a:r>
          </a:p>
          <a:p>
            <a:pPr marL="685800" indent="-685800">
              <a:buFont typeface="Arial" panose="020B0604020202020204" pitchFamily="34" charset="0"/>
              <a:buChar char="•"/>
            </a:pPr>
            <a:endParaRPr lang="en-US" sz="4000"/>
          </a:p>
          <a:p>
            <a:pPr marL="685800" indent="-685800">
              <a:buFont typeface="Arial" panose="020B0604020202020204" pitchFamily="34" charset="0"/>
              <a:buChar char="•"/>
            </a:pPr>
            <a:r>
              <a:rPr lang="en-US" sz="4000" err="1"/>
              <a:t>CoNs</a:t>
            </a:r>
            <a:r>
              <a:rPr lang="en-US" sz="4000"/>
              <a:t> and Annexes, and stable projected production numbers/budgets, can help clarify the demand signal</a:t>
            </a:r>
          </a:p>
        </p:txBody>
      </p:sp>
      <p:sp>
        <p:nvSpPr>
          <p:cNvPr id="3" name="Text Placeholder 2">
            <a:extLst>
              <a:ext uri="{FF2B5EF4-FFF2-40B4-BE49-F238E27FC236}">
                <a16:creationId xmlns:a16="http://schemas.microsoft.com/office/drawing/2014/main" id="{8D30BEA1-0DC7-A231-F462-181CD8EB49E2}"/>
              </a:ext>
            </a:extLst>
          </p:cNvPr>
          <p:cNvSpPr>
            <a:spLocks noGrp="1"/>
          </p:cNvSpPr>
          <p:nvPr>
            <p:ph type="body" sz="quarter" idx="11"/>
          </p:nvPr>
        </p:nvSpPr>
        <p:spPr/>
        <p:txBody>
          <a:bodyPr/>
          <a:lstStyle/>
          <a:p>
            <a:r>
              <a:rPr lang="en-US"/>
              <a:t>Conclusion</a:t>
            </a:r>
          </a:p>
        </p:txBody>
      </p:sp>
      <p:sp>
        <p:nvSpPr>
          <p:cNvPr id="4" name="Rectangle 3">
            <a:extLst>
              <a:ext uri="{FF2B5EF4-FFF2-40B4-BE49-F238E27FC236}">
                <a16:creationId xmlns:a16="http://schemas.microsoft.com/office/drawing/2014/main" id="{1D8FA4E9-531D-5782-3B08-E09DF9DA20DB}"/>
              </a:ext>
            </a:extLst>
          </p:cNvPr>
          <p:cNvSpPr/>
          <p:nvPr/>
        </p:nvSpPr>
        <p:spPr>
          <a:xfrm>
            <a:off x="1444752" y="9598498"/>
            <a:ext cx="21781008" cy="595035"/>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a:ln>
                  <a:noFill/>
                </a:ln>
                <a:solidFill>
                  <a:srgbClr val="FFFFFF"/>
                </a:solidFill>
                <a:effectLst/>
                <a:uFillTx/>
                <a:latin typeface="+mn-lt"/>
                <a:ea typeface="+mn-ea"/>
                <a:cs typeface="+mn-cs"/>
                <a:sym typeface="Helvetica Light"/>
              </a:rPr>
              <a:t>Army can foster a competitive ecosystem where both startups and primes are incentivized to deliver continuous innovation</a:t>
            </a:r>
          </a:p>
        </p:txBody>
      </p:sp>
    </p:spTree>
    <p:extLst>
      <p:ext uri="{BB962C8B-B14F-4D97-AF65-F5344CB8AC3E}">
        <p14:creationId xmlns:p14="http://schemas.microsoft.com/office/powerpoint/2010/main" val="403342725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84CD0-D666-7448-DA0E-70A3434FBA2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5F99D5-381D-B784-33F6-B6D35763D59B}"/>
              </a:ext>
            </a:extLst>
          </p:cNvPr>
          <p:cNvSpPr>
            <a:spLocks noGrp="1"/>
          </p:cNvSpPr>
          <p:nvPr>
            <p:ph type="body" sz="quarter" idx="10"/>
          </p:nvPr>
        </p:nvSpPr>
        <p:spPr/>
        <p:txBody>
          <a:bodyPr/>
          <a:lstStyle/>
          <a:p>
            <a:r>
              <a:rPr lang="en-US"/>
              <a:t>Click to add text</a:t>
            </a:r>
          </a:p>
        </p:txBody>
      </p:sp>
      <p:sp>
        <p:nvSpPr>
          <p:cNvPr id="3" name="Text Placeholder 2">
            <a:extLst>
              <a:ext uri="{FF2B5EF4-FFF2-40B4-BE49-F238E27FC236}">
                <a16:creationId xmlns:a16="http://schemas.microsoft.com/office/drawing/2014/main" id="{6B0DEBB0-2D33-1B8C-804F-3208FCFC81E3}"/>
              </a:ext>
            </a:extLst>
          </p:cNvPr>
          <p:cNvSpPr>
            <a:spLocks noGrp="1"/>
          </p:cNvSpPr>
          <p:nvPr>
            <p:ph type="body" sz="quarter" idx="11"/>
          </p:nvPr>
        </p:nvSpPr>
        <p:spPr/>
        <p:txBody>
          <a:bodyPr/>
          <a:lstStyle/>
          <a:p>
            <a:r>
              <a:rPr lang="en-US"/>
              <a:t>Questions &amp; Answers</a:t>
            </a:r>
          </a:p>
        </p:txBody>
      </p:sp>
    </p:spTree>
    <p:extLst>
      <p:ext uri="{BB962C8B-B14F-4D97-AF65-F5344CB8AC3E}">
        <p14:creationId xmlns:p14="http://schemas.microsoft.com/office/powerpoint/2010/main" val="63835604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34A41-39E7-C5F0-D333-A47D4B0215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54E477-46C0-6464-CDB0-1CB0ED481887}"/>
              </a:ext>
            </a:extLst>
          </p:cNvPr>
          <p:cNvSpPr>
            <a:spLocks noGrp="1"/>
          </p:cNvSpPr>
          <p:nvPr>
            <p:ph type="body" sz="quarter" idx="10"/>
          </p:nvPr>
        </p:nvSpPr>
        <p:spPr>
          <a:xfrm>
            <a:off x="1981201" y="2479920"/>
            <a:ext cx="10210800" cy="10004425"/>
          </a:xfrm>
        </p:spPr>
        <p:txBody>
          <a:bodyPr/>
          <a:lstStyle/>
          <a:p>
            <a:r>
              <a:rPr lang="en-US" sz="3200" b="1"/>
              <a:t>Mark Mazzara</a:t>
            </a:r>
          </a:p>
          <a:p>
            <a:r>
              <a:rPr lang="en-US" sz="3200"/>
              <a:t>Software Autonomy Systems Engineer</a:t>
            </a:r>
          </a:p>
          <a:p>
            <a:r>
              <a:rPr lang="en-US" sz="3200"/>
              <a:t>Project Manager Force Projection</a:t>
            </a:r>
          </a:p>
          <a:p>
            <a:r>
              <a:rPr lang="en-US" sz="3200"/>
              <a:t>CPE Combat Logistics</a:t>
            </a:r>
          </a:p>
          <a:p>
            <a:r>
              <a:rPr lang="en-US" sz="3200"/>
              <a:t>6501 E. 11 Mile Road,</a:t>
            </a:r>
          </a:p>
          <a:p>
            <a:r>
              <a:rPr lang="en-US" sz="3200"/>
              <a:t>Detroit Arsenal, MI 48397-5000</a:t>
            </a:r>
          </a:p>
          <a:p>
            <a:r>
              <a:rPr lang="en-US" sz="3200"/>
              <a:t>mark.a.mazzara.civ@army.mil</a:t>
            </a:r>
          </a:p>
          <a:p>
            <a:r>
              <a:rPr lang="en-US" sz="3200"/>
              <a:t>586-909-1868</a:t>
            </a:r>
          </a:p>
          <a:p>
            <a:r>
              <a:rPr lang="en-US" sz="3200"/>
              <a:t>Linked In:</a:t>
            </a:r>
          </a:p>
          <a:p>
            <a:r>
              <a:rPr lang="en-US" sz="3200"/>
              <a:t>https://www.linkedin.com/in/mark-mazzara-303b4114/</a:t>
            </a:r>
          </a:p>
          <a:p>
            <a:endParaRPr lang="en-US" sz="3200"/>
          </a:p>
          <a:p>
            <a:r>
              <a:rPr lang="en-US" sz="3200" b="1"/>
              <a:t>Austen San Nicolas</a:t>
            </a:r>
          </a:p>
          <a:p>
            <a:r>
              <a:rPr lang="en-US" sz="3200"/>
              <a:t>Lead Software Engineer</a:t>
            </a:r>
          </a:p>
          <a:p>
            <a:r>
              <a:rPr lang="en-US" sz="3200"/>
              <a:t>Booz Allen Hamilton</a:t>
            </a:r>
          </a:p>
          <a:p>
            <a:r>
              <a:rPr lang="en-US" sz="3200"/>
              <a:t>360 N Main Street</a:t>
            </a:r>
          </a:p>
          <a:p>
            <a:r>
              <a:rPr lang="en-US" sz="3200"/>
              <a:t>Royal Oak, MI 48067</a:t>
            </a:r>
          </a:p>
          <a:p>
            <a:r>
              <a:rPr lang="en-US" sz="3200"/>
              <a:t>sannicolas_austen@bah.com</a:t>
            </a:r>
          </a:p>
          <a:p>
            <a:r>
              <a:rPr lang="en-US" sz="3200"/>
              <a:t>240-314-5641</a:t>
            </a:r>
          </a:p>
          <a:p>
            <a:r>
              <a:rPr lang="en-US" sz="3200"/>
              <a:t>Linked In: https://www.linkedin.com/in/austen-sannicolas/</a:t>
            </a:r>
          </a:p>
        </p:txBody>
      </p:sp>
      <p:sp>
        <p:nvSpPr>
          <p:cNvPr id="3" name="Text Placeholder 2">
            <a:extLst>
              <a:ext uri="{FF2B5EF4-FFF2-40B4-BE49-F238E27FC236}">
                <a16:creationId xmlns:a16="http://schemas.microsoft.com/office/drawing/2014/main" id="{67EA7BF2-6EE3-73E3-C759-CE0661A4463F}"/>
              </a:ext>
            </a:extLst>
          </p:cNvPr>
          <p:cNvSpPr>
            <a:spLocks noGrp="1"/>
          </p:cNvSpPr>
          <p:nvPr>
            <p:ph type="body" sz="quarter" idx="11"/>
          </p:nvPr>
        </p:nvSpPr>
        <p:spPr/>
        <p:txBody>
          <a:bodyPr/>
          <a:lstStyle/>
          <a:p>
            <a:r>
              <a:rPr lang="en-US"/>
              <a:t>Contact Information</a:t>
            </a:r>
          </a:p>
        </p:txBody>
      </p:sp>
      <p:sp>
        <p:nvSpPr>
          <p:cNvPr id="4" name="Text Placeholder 1">
            <a:extLst>
              <a:ext uri="{FF2B5EF4-FFF2-40B4-BE49-F238E27FC236}">
                <a16:creationId xmlns:a16="http://schemas.microsoft.com/office/drawing/2014/main" id="{875D39A1-CCFE-8E54-2541-EE97DB987E68}"/>
              </a:ext>
            </a:extLst>
          </p:cNvPr>
          <p:cNvSpPr txBox="1">
            <a:spLocks/>
          </p:cNvSpPr>
          <p:nvPr/>
        </p:nvSpPr>
        <p:spPr>
          <a:xfrm>
            <a:off x="12191999" y="2479920"/>
            <a:ext cx="10210800" cy="10004425"/>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3200" b="1"/>
              <a:t>James Gadea</a:t>
            </a:r>
          </a:p>
          <a:p>
            <a:pPr hangingPunct="1"/>
            <a:r>
              <a:rPr lang="en-US" sz="3200"/>
              <a:t>Lead Digital Transformation Architect</a:t>
            </a:r>
          </a:p>
          <a:p>
            <a:pPr hangingPunct="1"/>
            <a:r>
              <a:rPr lang="en-US" sz="3200"/>
              <a:t>Booz Allen Hamilton (Ventures)</a:t>
            </a:r>
          </a:p>
          <a:p>
            <a:pPr hangingPunct="1"/>
            <a:r>
              <a:rPr lang="en-US" sz="3200"/>
              <a:t>925 Highland Pointe Dr</a:t>
            </a:r>
          </a:p>
          <a:p>
            <a:pPr hangingPunct="1"/>
            <a:r>
              <a:rPr lang="en-US" sz="3200"/>
              <a:t>Roseville, CA 95678</a:t>
            </a:r>
          </a:p>
          <a:p>
            <a:pPr hangingPunct="1"/>
            <a:r>
              <a:rPr lang="en-US" sz="3200"/>
              <a:t>Gadea_James@bah.com</a:t>
            </a:r>
          </a:p>
          <a:p>
            <a:pPr hangingPunct="1"/>
            <a:r>
              <a:rPr lang="en-US" sz="3200"/>
              <a:t>619-680-4727</a:t>
            </a:r>
          </a:p>
          <a:p>
            <a:pPr hangingPunct="1"/>
            <a:r>
              <a:rPr lang="en-US" sz="3200"/>
              <a:t>Linked In: https://www.linkedin.com/in/jamesgadea/</a:t>
            </a:r>
          </a:p>
          <a:p>
            <a:pPr hangingPunct="1"/>
            <a:endParaRPr lang="en-US" sz="3200"/>
          </a:p>
          <a:p>
            <a:pPr hangingPunct="1"/>
            <a:endParaRPr lang="en-US" sz="3200"/>
          </a:p>
          <a:p>
            <a:pPr hangingPunct="1"/>
            <a:endParaRPr lang="en-US" sz="3200"/>
          </a:p>
          <a:p>
            <a:pPr hangingPunct="1"/>
            <a:r>
              <a:rPr lang="en-US" sz="3200" b="1"/>
              <a:t>Max Himmel</a:t>
            </a:r>
          </a:p>
          <a:p>
            <a:pPr hangingPunct="1"/>
            <a:r>
              <a:rPr lang="en-US" sz="3200"/>
              <a:t>Lead Software Engineer</a:t>
            </a:r>
          </a:p>
          <a:p>
            <a:pPr hangingPunct="1"/>
            <a:r>
              <a:rPr lang="en-US" sz="3200"/>
              <a:t>Booz Allen Hamilton</a:t>
            </a:r>
          </a:p>
          <a:p>
            <a:pPr hangingPunct="1"/>
            <a:r>
              <a:rPr lang="en-US" sz="3200"/>
              <a:t>360 N Main Street</a:t>
            </a:r>
          </a:p>
          <a:p>
            <a:pPr hangingPunct="1"/>
            <a:r>
              <a:rPr lang="en-US" sz="3200"/>
              <a:t>Royal Oak, MI 48067</a:t>
            </a:r>
          </a:p>
          <a:p>
            <a:pPr hangingPunct="1"/>
            <a:r>
              <a:rPr lang="en-US" sz="3200"/>
              <a:t>himmel_max@bah.com</a:t>
            </a:r>
          </a:p>
          <a:p>
            <a:pPr hangingPunct="1"/>
            <a:r>
              <a:rPr lang="en-US" sz="3200"/>
              <a:t>810-300-3522</a:t>
            </a:r>
          </a:p>
          <a:p>
            <a:pPr hangingPunct="1"/>
            <a:r>
              <a:rPr lang="en-US" sz="3200"/>
              <a:t>Linked In: </a:t>
            </a:r>
          </a:p>
          <a:p>
            <a:pPr hangingPunct="1"/>
            <a:r>
              <a:rPr lang="en-US" sz="3200"/>
              <a:t>www.linkedin.com/in/max-himmel-5121195</a:t>
            </a:r>
          </a:p>
        </p:txBody>
      </p:sp>
    </p:spTree>
    <p:extLst>
      <p:ext uri="{BB962C8B-B14F-4D97-AF65-F5344CB8AC3E}">
        <p14:creationId xmlns:p14="http://schemas.microsoft.com/office/powerpoint/2010/main" val="100627916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584D-B8BA-D76F-8BCB-DB8D3512F0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A4F0A2-569B-890D-2C36-970C447A010F}"/>
              </a:ext>
            </a:extLst>
          </p:cNvPr>
          <p:cNvSpPr>
            <a:spLocks noGrp="1"/>
          </p:cNvSpPr>
          <p:nvPr>
            <p:ph type="body" sz="quarter" idx="10"/>
          </p:nvPr>
        </p:nvSpPr>
        <p:spPr>
          <a:xfrm>
            <a:off x="1981201" y="2479920"/>
            <a:ext cx="10210800" cy="10004425"/>
          </a:xfrm>
        </p:spPr>
        <p:txBody>
          <a:bodyPr/>
          <a:lstStyle/>
          <a:p>
            <a:r>
              <a:rPr lang="en-US" sz="3200" b="1"/>
              <a:t>John Kruger</a:t>
            </a:r>
          </a:p>
          <a:p>
            <a:r>
              <a:rPr lang="en-US" sz="3200"/>
              <a:t>Lead Associate, IT &amp; Embedded SW</a:t>
            </a:r>
          </a:p>
          <a:p>
            <a:r>
              <a:rPr lang="en-US" sz="3200"/>
              <a:t>Defense Technology Group</a:t>
            </a:r>
          </a:p>
          <a:p>
            <a:r>
              <a:rPr lang="en-US" sz="3200"/>
              <a:t>Booz Allen Hamilton</a:t>
            </a:r>
          </a:p>
          <a:p>
            <a:r>
              <a:rPr lang="en-US" sz="3200"/>
              <a:t>360 N Main Street</a:t>
            </a:r>
          </a:p>
          <a:p>
            <a:r>
              <a:rPr lang="en-US" sz="3200"/>
              <a:t>Royal Oak, MI 48067</a:t>
            </a:r>
          </a:p>
          <a:p>
            <a:r>
              <a:rPr lang="en-US" sz="3200"/>
              <a:t>kruger_john@bah.com</a:t>
            </a:r>
          </a:p>
          <a:p>
            <a:r>
              <a:rPr lang="en-US" sz="3200"/>
              <a:t>248-938-3794</a:t>
            </a:r>
          </a:p>
          <a:p>
            <a:r>
              <a:rPr lang="en-US" sz="3200"/>
              <a:t>Linked In: </a:t>
            </a:r>
          </a:p>
          <a:p>
            <a:r>
              <a:rPr lang="en-US" sz="3200"/>
              <a:t>www.linkedin.com/in/john-kruger-5256a958</a:t>
            </a:r>
          </a:p>
          <a:p>
            <a:endParaRPr lang="en-US" sz="3200"/>
          </a:p>
          <a:p>
            <a:r>
              <a:rPr lang="en-US" sz="3200" b="1"/>
              <a:t>Chuck “Spuck” Gill</a:t>
            </a:r>
          </a:p>
          <a:p>
            <a:r>
              <a:rPr lang="en-US" sz="3200"/>
              <a:t>PAE Aviation - Autonomy Integration</a:t>
            </a:r>
          </a:p>
          <a:p>
            <a:r>
              <a:rPr lang="en-US" sz="3200"/>
              <a:t>Chair, NATO JCGUAS Tech Syndicate</a:t>
            </a:r>
          </a:p>
          <a:p>
            <a:r>
              <a:rPr lang="en-US" sz="3200"/>
              <a:t>47123 Buse Road</a:t>
            </a:r>
          </a:p>
          <a:p>
            <a:r>
              <a:rPr lang="en-US" sz="3200" err="1"/>
              <a:t>Bldg</a:t>
            </a:r>
            <a:r>
              <a:rPr lang="en-US" sz="3200"/>
              <a:t> 2272 Ste 246</a:t>
            </a:r>
          </a:p>
          <a:p>
            <a:r>
              <a:rPr lang="en-US" sz="3200"/>
              <a:t>Patuxent River MD 20670</a:t>
            </a:r>
          </a:p>
          <a:p>
            <a:r>
              <a:rPr lang="en-US" sz="3200"/>
              <a:t>Charles.w.gill.civ@us.navy.mil</a:t>
            </a:r>
          </a:p>
          <a:p>
            <a:r>
              <a:rPr lang="en-US" sz="3200"/>
              <a:t>Charles.w.gill.civ@us.navy.smil.mil</a:t>
            </a:r>
          </a:p>
          <a:p>
            <a:r>
              <a:rPr lang="en-US" sz="3200"/>
              <a:t>301-247-7630</a:t>
            </a:r>
          </a:p>
        </p:txBody>
      </p:sp>
      <p:sp>
        <p:nvSpPr>
          <p:cNvPr id="3" name="Text Placeholder 2">
            <a:extLst>
              <a:ext uri="{FF2B5EF4-FFF2-40B4-BE49-F238E27FC236}">
                <a16:creationId xmlns:a16="http://schemas.microsoft.com/office/drawing/2014/main" id="{99FD4143-C372-26EE-EE60-BCCFF7BF0721}"/>
              </a:ext>
            </a:extLst>
          </p:cNvPr>
          <p:cNvSpPr>
            <a:spLocks noGrp="1"/>
          </p:cNvSpPr>
          <p:nvPr>
            <p:ph type="body" sz="quarter" idx="11"/>
          </p:nvPr>
        </p:nvSpPr>
        <p:spPr/>
        <p:txBody>
          <a:bodyPr/>
          <a:lstStyle/>
          <a:p>
            <a:r>
              <a:rPr lang="en-US"/>
              <a:t>Contact Information cont.</a:t>
            </a:r>
          </a:p>
        </p:txBody>
      </p:sp>
      <p:sp>
        <p:nvSpPr>
          <p:cNvPr id="4" name="Text Placeholder 1">
            <a:extLst>
              <a:ext uri="{FF2B5EF4-FFF2-40B4-BE49-F238E27FC236}">
                <a16:creationId xmlns:a16="http://schemas.microsoft.com/office/drawing/2014/main" id="{61A0ED3E-F37C-FC43-4C34-C088CD7EC9B1}"/>
              </a:ext>
            </a:extLst>
          </p:cNvPr>
          <p:cNvSpPr txBox="1">
            <a:spLocks/>
          </p:cNvSpPr>
          <p:nvPr/>
        </p:nvSpPr>
        <p:spPr>
          <a:xfrm>
            <a:off x="12191999" y="2479920"/>
            <a:ext cx="10210800" cy="10004425"/>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3200" b="1"/>
              <a:t>Andrea Simon</a:t>
            </a:r>
          </a:p>
          <a:p>
            <a:pPr hangingPunct="1"/>
            <a:r>
              <a:rPr lang="en-US" sz="3200"/>
              <a:t>Office of Research and Technology Application (ORTA) GVSC</a:t>
            </a:r>
          </a:p>
          <a:p>
            <a:pPr hangingPunct="1"/>
            <a:r>
              <a:rPr lang="en-US" sz="3200"/>
              <a:t>6501 East 11 Mile Road BLDG 200A</a:t>
            </a:r>
          </a:p>
          <a:p>
            <a:pPr hangingPunct="1"/>
            <a:r>
              <a:rPr lang="en-US" sz="3200"/>
              <a:t>Warren MI 48390</a:t>
            </a:r>
          </a:p>
          <a:p>
            <a:pPr hangingPunct="1"/>
            <a:r>
              <a:rPr lang="en-US" sz="3200"/>
              <a:t>Andrea.m.simon.civ@army.mil</a:t>
            </a:r>
          </a:p>
          <a:p>
            <a:pPr hangingPunct="1"/>
            <a:r>
              <a:rPr lang="en-US" sz="3200"/>
              <a:t>571-588-8077</a:t>
            </a:r>
          </a:p>
          <a:p>
            <a:pPr hangingPunct="1"/>
            <a:endParaRPr lang="en-US" sz="3200"/>
          </a:p>
          <a:p>
            <a:pPr hangingPunct="1"/>
            <a:endParaRPr lang="en-US" sz="3200"/>
          </a:p>
          <a:p>
            <a:pPr hangingPunct="1"/>
            <a:endParaRPr lang="en-US" sz="3200"/>
          </a:p>
          <a:p>
            <a:pPr hangingPunct="1"/>
            <a:endParaRPr lang="en-US" sz="3200"/>
          </a:p>
          <a:p>
            <a:pPr hangingPunct="1"/>
            <a:r>
              <a:rPr lang="en-US" sz="3200" b="1"/>
              <a:t>Ahmet Soylemezoglu, Ph.D.</a:t>
            </a:r>
          </a:p>
          <a:p>
            <a:pPr hangingPunct="1"/>
            <a:r>
              <a:rPr lang="en-US" sz="3200"/>
              <a:t>Senior Scientist</a:t>
            </a:r>
          </a:p>
          <a:p>
            <a:pPr hangingPunct="1"/>
            <a:r>
              <a:rPr lang="en-US" sz="3200"/>
              <a:t>Robotic and Autonomous Systems</a:t>
            </a:r>
          </a:p>
          <a:p>
            <a:pPr hangingPunct="1"/>
            <a:r>
              <a:rPr lang="en-US" sz="3200"/>
              <a:t>Engineer Research and Development Center </a:t>
            </a:r>
          </a:p>
          <a:p>
            <a:pPr hangingPunct="1"/>
            <a:r>
              <a:rPr lang="en-US" sz="3200"/>
              <a:t>Construction Engineering Research Laboratory </a:t>
            </a:r>
          </a:p>
          <a:p>
            <a:pPr hangingPunct="1"/>
            <a:r>
              <a:rPr lang="en-US" sz="3200"/>
              <a:t>PO Box 9005 Champaign, IL 61826</a:t>
            </a:r>
          </a:p>
          <a:p>
            <a:pPr hangingPunct="1"/>
            <a:r>
              <a:rPr lang="en-US" sz="3200"/>
              <a:t>Office: 217 373 3481</a:t>
            </a:r>
          </a:p>
          <a:p>
            <a:pPr hangingPunct="1"/>
            <a:r>
              <a:rPr lang="en-US" sz="3200"/>
              <a:t>Cell:     217 417 6387</a:t>
            </a:r>
          </a:p>
        </p:txBody>
      </p:sp>
    </p:spTree>
    <p:extLst>
      <p:ext uri="{BB962C8B-B14F-4D97-AF65-F5344CB8AC3E}">
        <p14:creationId xmlns:p14="http://schemas.microsoft.com/office/powerpoint/2010/main" val="54040438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2494C-0C05-F851-4578-AB662C0D02D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B69C44-FC5D-04E5-BD0D-CA92C28391B3}"/>
              </a:ext>
            </a:extLst>
          </p:cNvPr>
          <p:cNvSpPr>
            <a:spLocks noGrp="1"/>
          </p:cNvSpPr>
          <p:nvPr>
            <p:ph type="body" sz="quarter" idx="10"/>
          </p:nvPr>
        </p:nvSpPr>
        <p:spPr>
          <a:xfrm>
            <a:off x="1981201" y="2479920"/>
            <a:ext cx="10210800" cy="10004425"/>
          </a:xfrm>
        </p:spPr>
        <p:txBody>
          <a:bodyPr/>
          <a:lstStyle/>
          <a:p>
            <a:r>
              <a:rPr lang="en-US" sz="3200" b="1"/>
              <a:t>Anton </a:t>
            </a:r>
            <a:r>
              <a:rPr lang="en-US" sz="3200" b="1" err="1"/>
              <a:t>Netchaev</a:t>
            </a:r>
            <a:r>
              <a:rPr lang="en-US" sz="3200" b="1"/>
              <a:t>, Ph.D., SSTM</a:t>
            </a:r>
          </a:p>
          <a:p>
            <a:r>
              <a:rPr lang="en-US" sz="3200"/>
              <a:t>Senior Research Scientist</a:t>
            </a:r>
          </a:p>
          <a:p>
            <a:r>
              <a:rPr lang="en-US" sz="3200"/>
              <a:t>US Army Corps of Engineers</a:t>
            </a:r>
          </a:p>
          <a:p>
            <a:r>
              <a:rPr lang="en-US" sz="3200"/>
              <a:t>Engineer Research Development Center</a:t>
            </a:r>
          </a:p>
          <a:p>
            <a:r>
              <a:rPr lang="en-US" sz="3200"/>
              <a:t>Information Technology Laboratory</a:t>
            </a:r>
          </a:p>
          <a:p>
            <a:r>
              <a:rPr lang="en-US" sz="3200"/>
              <a:t>Vicksburg, MS 39180</a:t>
            </a:r>
          </a:p>
          <a:p>
            <a:r>
              <a:rPr lang="en-US" sz="3200"/>
              <a:t>601-634-6016</a:t>
            </a:r>
          </a:p>
          <a:p>
            <a:endParaRPr lang="en-US" sz="3200"/>
          </a:p>
          <a:p>
            <a:endParaRPr lang="en-US" sz="3200"/>
          </a:p>
          <a:p>
            <a:endParaRPr lang="en-US" sz="3200"/>
          </a:p>
          <a:p>
            <a:r>
              <a:rPr lang="en-US" sz="3200" b="1"/>
              <a:t>Dustin Nottage, Ph.D.</a:t>
            </a:r>
          </a:p>
          <a:p>
            <a:r>
              <a:rPr lang="en-US" sz="3200"/>
              <a:t>S&amp;T Program Manager </a:t>
            </a:r>
          </a:p>
          <a:p>
            <a:r>
              <a:rPr lang="en-US" sz="3200"/>
              <a:t>Robotics for Engineer Operations (REO)</a:t>
            </a:r>
          </a:p>
          <a:p>
            <a:r>
              <a:rPr lang="en-US" sz="3200"/>
              <a:t>US Army Corps of Engineers</a:t>
            </a:r>
          </a:p>
          <a:p>
            <a:r>
              <a:rPr lang="en-US" sz="3200"/>
              <a:t>Engineer Research and Development Center </a:t>
            </a:r>
          </a:p>
          <a:p>
            <a:r>
              <a:rPr lang="en-US" sz="3200"/>
              <a:t>Construction Engineering Research Laboratory </a:t>
            </a:r>
          </a:p>
          <a:p>
            <a:r>
              <a:rPr lang="en-US" sz="3200"/>
              <a:t>PO Box 9005 Champaign, IL 61826</a:t>
            </a:r>
          </a:p>
          <a:p>
            <a:r>
              <a:rPr lang="en-US" sz="3200"/>
              <a:t>Office: 217 373 3481</a:t>
            </a:r>
          </a:p>
          <a:p>
            <a:r>
              <a:rPr lang="en-US" sz="3200"/>
              <a:t>Cell:     217 417 6387</a:t>
            </a:r>
          </a:p>
        </p:txBody>
      </p:sp>
      <p:sp>
        <p:nvSpPr>
          <p:cNvPr id="3" name="Text Placeholder 2">
            <a:extLst>
              <a:ext uri="{FF2B5EF4-FFF2-40B4-BE49-F238E27FC236}">
                <a16:creationId xmlns:a16="http://schemas.microsoft.com/office/drawing/2014/main" id="{98D09D50-51EB-C17F-0F2A-25A4A172CEC2}"/>
              </a:ext>
            </a:extLst>
          </p:cNvPr>
          <p:cNvSpPr>
            <a:spLocks noGrp="1"/>
          </p:cNvSpPr>
          <p:nvPr>
            <p:ph type="body" sz="quarter" idx="11"/>
          </p:nvPr>
        </p:nvSpPr>
        <p:spPr/>
        <p:txBody>
          <a:bodyPr/>
          <a:lstStyle/>
          <a:p>
            <a:r>
              <a:rPr lang="en-US"/>
              <a:t>Contact Information cont.</a:t>
            </a:r>
          </a:p>
        </p:txBody>
      </p:sp>
      <p:sp>
        <p:nvSpPr>
          <p:cNvPr id="4" name="Text Placeholder 1">
            <a:extLst>
              <a:ext uri="{FF2B5EF4-FFF2-40B4-BE49-F238E27FC236}">
                <a16:creationId xmlns:a16="http://schemas.microsoft.com/office/drawing/2014/main" id="{9B9B41DB-8442-E755-1486-FFEF22B63FB0}"/>
              </a:ext>
            </a:extLst>
          </p:cNvPr>
          <p:cNvSpPr txBox="1">
            <a:spLocks/>
          </p:cNvSpPr>
          <p:nvPr/>
        </p:nvSpPr>
        <p:spPr>
          <a:xfrm>
            <a:off x="12191999" y="2479919"/>
            <a:ext cx="10210800" cy="10004425"/>
          </a:xfrm>
          <a:prstGeom prst="rect">
            <a:avLst/>
          </a:prstGeom>
        </p:spPr>
        <p:txBody>
          <a:bodyPr lIns="0" tIns="0" rIns="0" bIns="0"/>
          <a:lstStyle>
            <a:lvl1pPr marL="0" marR="0" indent="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4800" b="0" i="0" u="none" strike="noStrike" cap="none" spc="0" baseline="0">
                <a:solidFill>
                  <a:schemeClr val="tx1">
                    <a:lumMod val="95000"/>
                    <a:lumOff val="5000"/>
                  </a:schemeClr>
                </a:solidFill>
                <a:uFillTx/>
                <a:latin typeface="Arial" panose="020B0604020202020204" pitchFamily="34" charset="0"/>
                <a:ea typeface="Roboto Light"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3200" b="1"/>
              <a:t>Jordan Klein</a:t>
            </a:r>
          </a:p>
          <a:p>
            <a:pPr hangingPunct="1"/>
            <a:r>
              <a:rPr lang="en-US" sz="3200"/>
              <a:t>S&amp;T Deputy Program Manager </a:t>
            </a:r>
          </a:p>
          <a:p>
            <a:pPr hangingPunct="1"/>
            <a:r>
              <a:rPr lang="en-US" sz="3200"/>
              <a:t>Robotics for Engineer Operations (REO)</a:t>
            </a:r>
          </a:p>
          <a:p>
            <a:pPr hangingPunct="1"/>
            <a:r>
              <a:rPr lang="en-US" sz="3200"/>
              <a:t>US Army Corps of Engineers</a:t>
            </a:r>
          </a:p>
          <a:p>
            <a:pPr hangingPunct="1"/>
            <a:r>
              <a:rPr lang="en-US" sz="3200"/>
              <a:t>Engineer Research and Development Center </a:t>
            </a:r>
          </a:p>
          <a:p>
            <a:pPr hangingPunct="1"/>
            <a:r>
              <a:rPr lang="en-US" sz="3200"/>
              <a:t>Information Technology Laboratory</a:t>
            </a:r>
          </a:p>
          <a:p>
            <a:pPr hangingPunct="1"/>
            <a:r>
              <a:rPr lang="en-US" sz="3200"/>
              <a:t>Vicksburg, MS 39180</a:t>
            </a:r>
          </a:p>
          <a:p>
            <a:pPr hangingPunct="1"/>
            <a:r>
              <a:rPr lang="en-US" sz="3200"/>
              <a:t>601-634-6016 </a:t>
            </a:r>
          </a:p>
        </p:txBody>
      </p:sp>
    </p:spTree>
    <p:extLst>
      <p:ext uri="{BB962C8B-B14F-4D97-AF65-F5344CB8AC3E}">
        <p14:creationId xmlns:p14="http://schemas.microsoft.com/office/powerpoint/2010/main" val="9430651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ABED2-2F40-DB89-75DF-0B8F85E5848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19992FA-17DE-6C3D-DE32-C6C239F8F38B}"/>
              </a:ext>
            </a:extLst>
          </p:cNvPr>
          <p:cNvSpPr>
            <a:spLocks noGrp="1"/>
          </p:cNvSpPr>
          <p:nvPr>
            <p:ph type="body" sz="quarter" idx="10"/>
          </p:nvPr>
        </p:nvSpPr>
        <p:spPr/>
        <p:txBody>
          <a:bodyPr/>
          <a:lstStyle/>
          <a:p>
            <a:r>
              <a:rPr lang="en-US" sz="3200"/>
              <a:t>[1] B. Ackman, “The New Era of Patriotic Capitalism,” The Wall Street Journal, Jan. 15, 2024. [Online]. </a:t>
            </a:r>
          </a:p>
          <a:p>
            <a:pPr marL="568325"/>
            <a:r>
              <a:rPr lang="en-US" sz="3200"/>
              <a:t>Available: https://www.wsj.com/articles/bill-ackman-patriotic-capitalism-innovation</a:t>
            </a:r>
          </a:p>
          <a:p>
            <a:r>
              <a:rPr lang="en-US" sz="3200"/>
              <a:t>[2] B. Ackman (@BillAckman), “The failure of SVB Financial could destroy an important long‑term driver of </a:t>
            </a:r>
          </a:p>
          <a:p>
            <a:pPr marL="568325"/>
            <a:r>
              <a:rPr lang="en-US" sz="3200"/>
              <a:t>the economy as VC‑backed companies rely on SVB for loans and holding their operating cash,” Twitter, Mar. 9, 2023. [Online]. Available: https://twitter.com/BillAckman/status/1633984567890. Accessed: May 27, 2026.</a:t>
            </a:r>
          </a:p>
          <a:p>
            <a:r>
              <a:rPr lang="en-US" sz="3200"/>
              <a:t>[3] U.S. Department of War, Office of the Under Secretary of War for Acquisition &amp; Sustainment, “Acquisition </a:t>
            </a:r>
          </a:p>
          <a:p>
            <a:pPr marL="568325"/>
            <a:r>
              <a:rPr lang="en-US" sz="3200"/>
              <a:t>Transformation Strategy,” Nov. 2025, pp. 6, 14. [Online]. Available: https://media.defense.gov/2025/Nov/10/2003819441/-1/-1/1/ACQUISITION-TRANSFORMATION-STRATEGY.PDF. Accessed: Feb. 20, 2026.</a:t>
            </a:r>
          </a:p>
          <a:p>
            <a:r>
              <a:rPr lang="en-US" sz="3200"/>
              <a:t>[4] U.S. Government Accountability Office, “Contract Financing: DOD Should Comprehensively Assess How </a:t>
            </a:r>
          </a:p>
          <a:p>
            <a:pPr marL="568325"/>
            <a:r>
              <a:rPr lang="en-US" sz="3200"/>
              <a:t>Its Policies Affect the Defense Industry,” GAO‑19‑406, Jun. 2019, p. 23. [Online]. Available: https://www.gao.gov/products/gao-19-406</a:t>
            </a:r>
          </a:p>
          <a:p>
            <a:r>
              <a:rPr lang="en-US" sz="3200"/>
              <a:t>[5] P. Asel, “The Power Law: Energizing Returns on Chance in Innovation and Investing,” LinkedIn, Nov. </a:t>
            </a:r>
          </a:p>
          <a:p>
            <a:pPr marL="568325"/>
            <a:r>
              <a:rPr lang="en-US" sz="3200"/>
              <a:t>2022. [Online]. Available: https://www.linkedin.com/pulse/power-law-energizing-returns-chance-innovation-investing-paul-asel-fhree?tl=en. Accessed: Mar. 15, 2026.</a:t>
            </a:r>
          </a:p>
          <a:p>
            <a:r>
              <a:rPr lang="en-US" sz="3200"/>
              <a:t>[6] D. Katz and G. Kerley, “General Execution of the Acquisition Process,” DLI LLC, unpublished diagram, </a:t>
            </a:r>
          </a:p>
          <a:p>
            <a:pPr marL="568325"/>
            <a:r>
              <a:rPr lang="en-US" sz="3200"/>
              <a:t>2024.</a:t>
            </a:r>
          </a:p>
          <a:p>
            <a:r>
              <a:rPr lang="en-US" sz="3200"/>
              <a:t>[7] </a:t>
            </a:r>
            <a:r>
              <a:rPr lang="en-US" sz="3200" err="1"/>
              <a:t>PitchBook</a:t>
            </a:r>
            <a:r>
              <a:rPr lang="en-US" sz="3200"/>
              <a:t>, “Company Profile – </a:t>
            </a:r>
            <a:r>
              <a:rPr lang="en-US" sz="3200" err="1"/>
              <a:t>PitchBook</a:t>
            </a:r>
            <a:r>
              <a:rPr lang="en-US" sz="3200"/>
              <a:t>,” </a:t>
            </a:r>
            <a:r>
              <a:rPr lang="en-US" sz="3200" err="1"/>
              <a:t>PitchBook</a:t>
            </a:r>
            <a:r>
              <a:rPr lang="en-US" sz="3200"/>
              <a:t> Data, n.d. [Online]. Available: </a:t>
            </a:r>
          </a:p>
          <a:p>
            <a:pPr marL="568325"/>
            <a:r>
              <a:rPr lang="en-US" sz="3200"/>
              <a:t>https://pitchbook.com/profiles/company/484302-16#funding. Accessed: May 27, 2026.</a:t>
            </a:r>
          </a:p>
          <a:p>
            <a:endParaRPr lang="en-US" sz="3200"/>
          </a:p>
          <a:p>
            <a:endParaRPr lang="en-US" sz="3200"/>
          </a:p>
          <a:p>
            <a:endParaRPr lang="en-US" sz="3200"/>
          </a:p>
          <a:p>
            <a:endParaRPr lang="en-US" sz="3200"/>
          </a:p>
          <a:p>
            <a:endParaRPr lang="en-US" sz="3200"/>
          </a:p>
        </p:txBody>
      </p:sp>
      <p:sp>
        <p:nvSpPr>
          <p:cNvPr id="3" name="Text Placeholder 2">
            <a:extLst>
              <a:ext uri="{FF2B5EF4-FFF2-40B4-BE49-F238E27FC236}">
                <a16:creationId xmlns:a16="http://schemas.microsoft.com/office/drawing/2014/main" id="{382B2551-7875-9612-5A77-DCDB4A3411DB}"/>
              </a:ext>
            </a:extLst>
          </p:cNvPr>
          <p:cNvSpPr>
            <a:spLocks noGrp="1"/>
          </p:cNvSpPr>
          <p:nvPr>
            <p:ph type="body" sz="quarter" idx="11"/>
          </p:nvPr>
        </p:nvSpPr>
        <p:spPr/>
        <p:txBody>
          <a:bodyPr/>
          <a:lstStyle/>
          <a:p>
            <a:r>
              <a:rPr lang="en-US"/>
              <a:t>References</a:t>
            </a:r>
          </a:p>
        </p:txBody>
      </p:sp>
    </p:spTree>
    <p:extLst>
      <p:ext uri="{BB962C8B-B14F-4D97-AF65-F5344CB8AC3E}">
        <p14:creationId xmlns:p14="http://schemas.microsoft.com/office/powerpoint/2010/main" val="246240751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0F88A-78CB-5261-B2B2-CE8F9D9FDD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FA93C03-8174-C239-43C9-4E69EBE508C6}"/>
              </a:ext>
            </a:extLst>
          </p:cNvPr>
          <p:cNvSpPr>
            <a:spLocks noGrp="1"/>
          </p:cNvSpPr>
          <p:nvPr>
            <p:ph type="body" sz="quarter" idx="10"/>
          </p:nvPr>
        </p:nvSpPr>
        <p:spPr/>
        <p:txBody>
          <a:bodyPr/>
          <a:lstStyle/>
          <a:p>
            <a:r>
              <a:rPr lang="en-US" sz="3200"/>
              <a:t>[8] M. Brown, “Acquisition Transformation Strategy Capital Expenditures – How Venture Capital Works and </a:t>
            </a:r>
          </a:p>
          <a:p>
            <a:pPr marL="568325"/>
            <a:r>
              <a:rPr lang="en-US" sz="3200"/>
              <a:t>What You Should Know”, War Acquisition University, Mar. 05, 2026 [Online video]. Available:  </a:t>
            </a:r>
            <a:r>
              <a:rPr lang="en-US" sz="3200">
                <a:hlinkClick r:id="rId2"/>
              </a:rPr>
              <a:t>https://media.waru.edu/media/t/1_e9qp655h</a:t>
            </a:r>
            <a:r>
              <a:rPr lang="en-US" sz="3200"/>
              <a:t>  [Accessed: May 27, 2026]</a:t>
            </a:r>
          </a:p>
          <a:p>
            <a:r>
              <a:rPr lang="en-US" sz="3200"/>
              <a:t>[9] S. </a:t>
            </a:r>
            <a:r>
              <a:rPr lang="en-US" sz="3200" err="1"/>
              <a:t>Brameld</a:t>
            </a:r>
            <a:r>
              <a:rPr lang="en-US" sz="3200"/>
              <a:t>, “The North Star Metric &amp; Framework,” Growth Method, updated Nov. 12, 2025. [Online]. </a:t>
            </a:r>
          </a:p>
          <a:p>
            <a:pPr marL="568325"/>
            <a:r>
              <a:rPr lang="en-US" sz="3200"/>
              <a:t>Available: https://growthmethod.com/the-north-star-metric/. Accessed: May 26, 2026.</a:t>
            </a:r>
          </a:p>
          <a:p>
            <a:r>
              <a:rPr lang="en-US" sz="3200"/>
              <a:t>[10] Hexagon, “Trusted positioning takes flight,” Velocity 2025: The Journal of Assured Autonomy and </a:t>
            </a:r>
          </a:p>
          <a:p>
            <a:pPr marL="568325"/>
            <a:r>
              <a:rPr lang="en-US" sz="3200"/>
              <a:t>Positioning, 2025, pp. 26–27. [Online]. Available: https://novatel.com/tech-talk/velocity-magazine/velocity-2025. Accessed: Feb. 20, 2026.</a:t>
            </a:r>
          </a:p>
          <a:p>
            <a:r>
              <a:rPr lang="en-US" sz="3200"/>
              <a:t>[11] Hexagon, “Driving GNSS resilience,” Velocity 2024: The Journal of Assured Autonomy and Positioning, </a:t>
            </a:r>
          </a:p>
          <a:p>
            <a:pPr marL="568325"/>
            <a:r>
              <a:rPr lang="en-US" sz="3200"/>
              <a:t>2024, p. 12. [Online]. Available: https://hexagon.com/resources/magazines/velocity-magazine. Accessed: Feb. 20, 2026.</a:t>
            </a:r>
          </a:p>
          <a:p>
            <a:r>
              <a:rPr lang="en-US" sz="3200"/>
              <a:t>[12] Q. P. Ha, L. Yen, and C. Balaguer, “Earthmoving construction automation with military applications: </a:t>
            </a:r>
          </a:p>
          <a:p>
            <a:pPr marL="568325"/>
            <a:r>
              <a:rPr lang="en-US" sz="3200"/>
              <a:t>Past, present and future,” in Proc. 35th Int. Symp. Automation and Robotics in Construction (ISARC 2018), Berlin, Germany, 2018, pp. 1180–1190, </a:t>
            </a:r>
            <a:r>
              <a:rPr lang="en-US" sz="3200" err="1"/>
              <a:t>doi</a:t>
            </a:r>
            <a:r>
              <a:rPr lang="en-US" sz="3200"/>
              <a:t>: 10.22260/ISARC2018/0164.</a:t>
            </a:r>
          </a:p>
          <a:p>
            <a:r>
              <a:rPr lang="en-US" sz="3200"/>
              <a:t>[13] A. Chowdhry, “Bedrock Robotics: $80 Million Raised For Autonomous Construction Technology,” Pulse </a:t>
            </a:r>
          </a:p>
          <a:p>
            <a:pPr marL="568325"/>
            <a:r>
              <a:rPr lang="en-US" sz="3200"/>
              <a:t>2.0, Feb. 27, 2026. [Online]. Available: https://pulse2.com/bedrock-robotics-80-million-raised-for-autonomous-construction-technology/. Accessed: Mar. 4, 2026.</a:t>
            </a:r>
          </a:p>
          <a:p>
            <a:r>
              <a:rPr lang="en-US" sz="3200"/>
              <a:t>[14] VC News Daily, “Bedrock Robotics Venture Funding,” VC News Daily, Feb. 28, 2026. [Online]. Available: </a:t>
            </a:r>
          </a:p>
          <a:p>
            <a:pPr marL="568325"/>
            <a:r>
              <a:rPr lang="en-US" sz="3200"/>
              <a:t>https://vcnewsdaily.com/Bedrock%20Robotics/venture-funding.php</a:t>
            </a:r>
          </a:p>
          <a:p>
            <a:endParaRPr lang="en-US" sz="3200"/>
          </a:p>
          <a:p>
            <a:endParaRPr lang="en-US" sz="3200"/>
          </a:p>
        </p:txBody>
      </p:sp>
      <p:sp>
        <p:nvSpPr>
          <p:cNvPr id="3" name="Text Placeholder 2">
            <a:extLst>
              <a:ext uri="{FF2B5EF4-FFF2-40B4-BE49-F238E27FC236}">
                <a16:creationId xmlns:a16="http://schemas.microsoft.com/office/drawing/2014/main" id="{D60EC5C9-5DB9-BAB3-8085-A5845382BA3C}"/>
              </a:ext>
            </a:extLst>
          </p:cNvPr>
          <p:cNvSpPr>
            <a:spLocks noGrp="1"/>
          </p:cNvSpPr>
          <p:nvPr>
            <p:ph type="body" sz="quarter" idx="11"/>
          </p:nvPr>
        </p:nvSpPr>
        <p:spPr/>
        <p:txBody>
          <a:bodyPr/>
          <a:lstStyle/>
          <a:p>
            <a:r>
              <a:rPr lang="en-US"/>
              <a:t>References cont.</a:t>
            </a:r>
          </a:p>
        </p:txBody>
      </p:sp>
    </p:spTree>
    <p:extLst>
      <p:ext uri="{BB962C8B-B14F-4D97-AF65-F5344CB8AC3E}">
        <p14:creationId xmlns:p14="http://schemas.microsoft.com/office/powerpoint/2010/main" val="301357262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824BE-1619-B81C-F3E1-EBBB476617D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3F68BA-4347-08D5-2C5E-C5D5DA35E39A}"/>
              </a:ext>
            </a:extLst>
          </p:cNvPr>
          <p:cNvSpPr>
            <a:spLocks noGrp="1"/>
          </p:cNvSpPr>
          <p:nvPr>
            <p:ph type="body" sz="quarter" idx="10"/>
          </p:nvPr>
        </p:nvSpPr>
        <p:spPr/>
        <p:txBody>
          <a:bodyPr/>
          <a:lstStyle/>
          <a:p>
            <a:r>
              <a:rPr lang="en-US" sz="3200"/>
              <a:t>[15] S. Ashcroft, “Top 10: Construction Robotics Companies,” Construction Digital, Oct. 17, 2024. [Online]. </a:t>
            </a:r>
          </a:p>
          <a:p>
            <a:pPr marL="752475"/>
            <a:r>
              <a:rPr lang="en-US" sz="3200"/>
              <a:t>Available: https://constructiondigital.com/top10/the-top-10-construction-robotics-companies</a:t>
            </a:r>
          </a:p>
          <a:p>
            <a:r>
              <a:rPr lang="en-US" sz="3200"/>
              <a:t>[16] </a:t>
            </a:r>
            <a:r>
              <a:rPr lang="en-US" sz="3200" err="1"/>
              <a:t>TerraFirma</a:t>
            </a:r>
            <a:r>
              <a:rPr lang="en-US" sz="3200"/>
              <a:t>, “Homepage – </a:t>
            </a:r>
            <a:r>
              <a:rPr lang="en-US" sz="3200" err="1"/>
              <a:t>TerraFirma</a:t>
            </a:r>
            <a:r>
              <a:rPr lang="en-US" sz="3200"/>
              <a:t>,” </a:t>
            </a:r>
            <a:r>
              <a:rPr lang="en-US" sz="3200" err="1"/>
              <a:t>TerraFirma</a:t>
            </a:r>
            <a:r>
              <a:rPr lang="en-US" sz="3200"/>
              <a:t> Inc., Dec. 3, 2023. [Online]. Available: </a:t>
            </a:r>
          </a:p>
          <a:p>
            <a:pPr marL="752475"/>
            <a:r>
              <a:rPr lang="en-US" sz="3200"/>
              <a:t>https://terrafirma.inc/. Accessed: May 27, 2026.</a:t>
            </a:r>
          </a:p>
          <a:p>
            <a:r>
              <a:rPr lang="en-US" sz="3200"/>
              <a:t>[17] </a:t>
            </a:r>
            <a:r>
              <a:rPr lang="en-US" sz="3200" err="1"/>
              <a:t>Bauma</a:t>
            </a:r>
            <a:r>
              <a:rPr lang="en-US" sz="3200"/>
              <a:t>, “Autonomous construction machines,” </a:t>
            </a:r>
            <a:r>
              <a:rPr lang="en-US" sz="3200" err="1"/>
              <a:t>bauma</a:t>
            </a:r>
            <a:r>
              <a:rPr lang="en-US" sz="3200"/>
              <a:t>, 2024. [Online]. Available: </a:t>
            </a:r>
          </a:p>
          <a:p>
            <a:pPr marL="752475"/>
            <a:r>
              <a:rPr lang="en-US" sz="3200"/>
              <a:t>https://bauma.de/en/industry-insights/autonomous-machines/autonomous-construction-machines/. Accessed: Mar. 16, 2026.</a:t>
            </a:r>
          </a:p>
          <a:p>
            <a:r>
              <a:rPr lang="en-US" sz="3200"/>
              <a:t>[18] </a:t>
            </a:r>
            <a:r>
              <a:rPr lang="en-US" sz="3200" err="1"/>
              <a:t>AZoBuild</a:t>
            </a:r>
            <a:r>
              <a:rPr lang="en-US" sz="3200"/>
              <a:t>, “Autonomous Construction Equipment: Improving ROI Through Increased Efficiency and </a:t>
            </a:r>
          </a:p>
          <a:p>
            <a:pPr marL="752475"/>
            <a:r>
              <a:rPr lang="en-US" sz="3200"/>
              <a:t>Safety,” Mar. 4, 2025. [Online]. Available: https://www.azobuild.com/article.aspx?ArticleID=8725</a:t>
            </a:r>
          </a:p>
          <a:p>
            <a:r>
              <a:rPr lang="en-US" sz="3200"/>
              <a:t>[19] J. Pherigo, “Autonomous in the field: Industrial AI’s tipping point”, Silicon Valley Bank, Mar. 02, 2026 </a:t>
            </a:r>
          </a:p>
          <a:p>
            <a:pPr marL="752475"/>
            <a:r>
              <a:rPr lang="en-US" sz="3200"/>
              <a:t>[Online]. Available: https://www.svb.com/industry-insights/hardware-frontier-technology/autonomous-ai-tipping-point/ [Accessed: May 28, 2026]</a:t>
            </a:r>
          </a:p>
          <a:p>
            <a:r>
              <a:rPr lang="en-US" sz="3200"/>
              <a:t>[20] </a:t>
            </a:r>
            <a:r>
              <a:rPr lang="en-US" sz="3200" err="1"/>
              <a:t>Wenco</a:t>
            </a:r>
            <a:r>
              <a:rPr lang="en-US" sz="3200"/>
              <a:t> International Mining Systems, "</a:t>
            </a:r>
            <a:r>
              <a:rPr lang="en-US" sz="3200" err="1"/>
              <a:t>Wenco</a:t>
            </a:r>
            <a:r>
              <a:rPr lang="en-US" sz="3200"/>
              <a:t> Launches OpenAutonomy.com: Featured in International </a:t>
            </a:r>
          </a:p>
          <a:p>
            <a:pPr marL="752475"/>
            <a:r>
              <a:rPr lang="en-US" sz="3200"/>
              <a:t>Mining," </a:t>
            </a:r>
            <a:r>
              <a:rPr lang="en-US" sz="3200" err="1"/>
              <a:t>Wenco</a:t>
            </a:r>
            <a:r>
              <a:rPr lang="en-US" sz="3200"/>
              <a:t> International Mining Systems, Sep. 11, 2025. [Online]. Available: </a:t>
            </a:r>
            <a:r>
              <a:rPr lang="en-US" sz="3200">
                <a:hlinkClick r:id="rId2"/>
              </a:rPr>
              <a:t>https://www.wencomine.com/news/wenco-openautonomy-international-mining-2025-09-11</a:t>
            </a:r>
            <a:r>
              <a:rPr lang="en-US" sz="3200"/>
              <a:t>. [Accessed: 28 May 2026]</a:t>
            </a:r>
          </a:p>
          <a:p>
            <a:r>
              <a:rPr lang="en-US" sz="3200"/>
              <a:t>[21] A. Park, “</a:t>
            </a:r>
            <a:r>
              <a:rPr lang="en-US" sz="3200" err="1"/>
              <a:t>DoN</a:t>
            </a:r>
            <a:r>
              <a:rPr lang="en-US" sz="3200"/>
              <a:t> RCO Financial Architecture Decoder Ring,” LinkedIn, Dec. 9, 2025. [Online]. Available: </a:t>
            </a:r>
          </a:p>
          <a:p>
            <a:pPr marL="752475"/>
            <a:r>
              <a:rPr lang="en-US" sz="3200"/>
              <a:t>https://www.linkedin.com/pulse/don-rco-financial-architecture-decoder-ring-navy-personnel-park-hngse/. Accessed: May 12, 2026.</a:t>
            </a:r>
          </a:p>
          <a:p>
            <a:endParaRPr lang="en-US" sz="3200"/>
          </a:p>
          <a:p>
            <a:endParaRPr lang="en-US" sz="3200"/>
          </a:p>
          <a:p>
            <a:endParaRPr lang="en-US" sz="3200"/>
          </a:p>
        </p:txBody>
      </p:sp>
      <p:sp>
        <p:nvSpPr>
          <p:cNvPr id="3" name="Text Placeholder 2">
            <a:extLst>
              <a:ext uri="{FF2B5EF4-FFF2-40B4-BE49-F238E27FC236}">
                <a16:creationId xmlns:a16="http://schemas.microsoft.com/office/drawing/2014/main" id="{8CF1B360-B162-41DD-1475-CE84F0599B7D}"/>
              </a:ext>
            </a:extLst>
          </p:cNvPr>
          <p:cNvSpPr>
            <a:spLocks noGrp="1"/>
          </p:cNvSpPr>
          <p:nvPr>
            <p:ph type="body" sz="quarter" idx="11"/>
          </p:nvPr>
        </p:nvSpPr>
        <p:spPr/>
        <p:txBody>
          <a:bodyPr/>
          <a:lstStyle/>
          <a:p>
            <a:r>
              <a:rPr lang="en-US"/>
              <a:t>References cont.</a:t>
            </a:r>
          </a:p>
        </p:txBody>
      </p:sp>
    </p:spTree>
    <p:extLst>
      <p:ext uri="{BB962C8B-B14F-4D97-AF65-F5344CB8AC3E}">
        <p14:creationId xmlns:p14="http://schemas.microsoft.com/office/powerpoint/2010/main" val="241398367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DAA81-53EB-6A69-92CA-4E5DC0AE073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0E20DE9-77BE-D4D3-473F-0EF2554764EC}"/>
              </a:ext>
            </a:extLst>
          </p:cNvPr>
          <p:cNvSpPr>
            <a:spLocks noGrp="1"/>
          </p:cNvSpPr>
          <p:nvPr>
            <p:ph type="body" sz="quarter" idx="11"/>
          </p:nvPr>
        </p:nvSpPr>
        <p:spPr/>
        <p:txBody>
          <a:bodyPr/>
          <a:lstStyle/>
          <a:p>
            <a:r>
              <a:rPr lang="en-US"/>
              <a:t>Backup Content</a:t>
            </a:r>
          </a:p>
        </p:txBody>
      </p:sp>
    </p:spTree>
    <p:extLst>
      <p:ext uri="{BB962C8B-B14F-4D97-AF65-F5344CB8AC3E}">
        <p14:creationId xmlns:p14="http://schemas.microsoft.com/office/powerpoint/2010/main" val="369404498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CF0E8-F68E-07B8-7AFC-750F87D752A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77EB3C-8400-8A2F-3CF7-60B68490873F}"/>
              </a:ext>
            </a:extLst>
          </p:cNvPr>
          <p:cNvSpPr>
            <a:spLocks noGrp="1"/>
          </p:cNvSpPr>
          <p:nvPr>
            <p:ph type="body" sz="quarter" idx="10"/>
          </p:nvPr>
        </p:nvSpPr>
        <p:spPr/>
        <p:txBody>
          <a:bodyPr/>
          <a:lstStyle/>
          <a:p>
            <a:pPr marL="685800" indent="-685800">
              <a:buFont typeface="Arial" panose="020B0604020202020204" pitchFamily="34" charset="0"/>
              <a:buChar char="•"/>
            </a:pPr>
            <a:r>
              <a:rPr lang="en-US"/>
              <a:t>Acquisition Transformation Strategy (ATS) language:</a:t>
            </a:r>
          </a:p>
          <a:p>
            <a:pPr marL="1600200" lvl="2" indent="-685800">
              <a:buFont typeface="Arial" panose="020B0604020202020204" pitchFamily="34" charset="0"/>
              <a:buChar char="•"/>
            </a:pPr>
            <a:r>
              <a:rPr lang="en-US" sz="4400"/>
              <a:t>“Stabilize Demand Signals: Award companies bigger, longer deals, so they’ll be willing to invest more to grow the industrial base that supplies our weapons”. [3]</a:t>
            </a:r>
          </a:p>
          <a:p>
            <a:pPr marL="1600200" lvl="2" indent="-685800">
              <a:buFont typeface="Arial" panose="020B0604020202020204" pitchFamily="34" charset="0"/>
              <a:buChar char="•"/>
            </a:pPr>
            <a:r>
              <a:rPr lang="en-US" sz="4400"/>
              <a:t>“Accelerate Private Capital Investment: Attract increased private capital investment to accelerate the creation of new companies, expand current factory production rates, and improve innovation.” [3]</a:t>
            </a:r>
          </a:p>
          <a:p>
            <a:pPr marL="685800" indent="-685800">
              <a:buFont typeface="Arial" panose="020B0604020202020204" pitchFamily="34" charset="0"/>
              <a:buChar char="•"/>
            </a:pPr>
            <a:r>
              <a:rPr lang="en-US"/>
              <a:t>More signals pointing to importance of external investment such as private capital &amp; venture capital (VC)</a:t>
            </a:r>
          </a:p>
          <a:p>
            <a:pPr marL="685800" indent="-685800">
              <a:buFont typeface="Arial" panose="020B0604020202020204" pitchFamily="34" charset="0"/>
              <a:buChar char="•"/>
            </a:pPr>
            <a:r>
              <a:rPr lang="en-US"/>
              <a:t>Senior leader direction to better leverage &amp; send demand signal to industry</a:t>
            </a:r>
          </a:p>
          <a:p>
            <a:pPr marL="685800" indent="-685800">
              <a:buFont typeface="Arial" panose="020B0604020202020204" pitchFamily="34" charset="0"/>
              <a:buChar char="•"/>
            </a:pPr>
            <a:r>
              <a:rPr lang="en-US"/>
              <a:t>Lack of awareness across the workforce across PMs &amp; labs</a:t>
            </a:r>
          </a:p>
        </p:txBody>
      </p:sp>
      <p:sp>
        <p:nvSpPr>
          <p:cNvPr id="3" name="Text Placeholder 2">
            <a:extLst>
              <a:ext uri="{FF2B5EF4-FFF2-40B4-BE49-F238E27FC236}">
                <a16:creationId xmlns:a16="http://schemas.microsoft.com/office/drawing/2014/main" id="{E8801A73-0167-F397-59CF-AF459140A0F6}"/>
              </a:ext>
            </a:extLst>
          </p:cNvPr>
          <p:cNvSpPr>
            <a:spLocks noGrp="1"/>
          </p:cNvSpPr>
          <p:nvPr>
            <p:ph type="body" sz="quarter" idx="11"/>
          </p:nvPr>
        </p:nvSpPr>
        <p:spPr/>
        <p:txBody>
          <a:bodyPr/>
          <a:lstStyle/>
          <a:p>
            <a:r>
              <a:rPr lang="en-US"/>
              <a:t>Introduction/Context</a:t>
            </a:r>
          </a:p>
        </p:txBody>
      </p:sp>
    </p:spTree>
    <p:extLst>
      <p:ext uri="{BB962C8B-B14F-4D97-AF65-F5344CB8AC3E}">
        <p14:creationId xmlns:p14="http://schemas.microsoft.com/office/powerpoint/2010/main" val="408075540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D3C10-775F-FFA0-4169-44F3D01A678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59AD0F3-371D-4FB8-5065-C2723690F128}"/>
              </a:ext>
            </a:extLst>
          </p:cNvPr>
          <p:cNvSpPr>
            <a:spLocks noGrp="1"/>
          </p:cNvSpPr>
          <p:nvPr>
            <p:ph type="body" sz="quarter" idx="11"/>
          </p:nvPr>
        </p:nvSpPr>
        <p:spPr>
          <a:xfrm>
            <a:off x="1981200" y="238931"/>
            <a:ext cx="14620240" cy="1857155"/>
          </a:xfrm>
        </p:spPr>
        <p:txBody>
          <a:bodyPr/>
          <a:lstStyle/>
          <a:p>
            <a:r>
              <a:rPr lang="en-US"/>
              <a:t>VC Lifecycle</a:t>
            </a:r>
          </a:p>
        </p:txBody>
      </p:sp>
      <p:grpSp>
        <p:nvGrpSpPr>
          <p:cNvPr id="4" name="Group 3">
            <a:extLst>
              <a:ext uri="{FF2B5EF4-FFF2-40B4-BE49-F238E27FC236}">
                <a16:creationId xmlns:a16="http://schemas.microsoft.com/office/drawing/2014/main" id="{39AFE236-C6B8-7CFC-CF49-09643A427220}"/>
              </a:ext>
            </a:extLst>
          </p:cNvPr>
          <p:cNvGrpSpPr/>
          <p:nvPr/>
        </p:nvGrpSpPr>
        <p:grpSpPr>
          <a:xfrm>
            <a:off x="1981200" y="2479920"/>
            <a:ext cx="21273514" cy="7900505"/>
            <a:chOff x="-14226" y="-9525"/>
            <a:chExt cx="5948936" cy="2209206"/>
          </a:xfrm>
        </p:grpSpPr>
        <p:pic>
          <p:nvPicPr>
            <p:cNvPr id="5" name="Picture 4">
              <a:extLst>
                <a:ext uri="{FF2B5EF4-FFF2-40B4-BE49-F238E27FC236}">
                  <a16:creationId xmlns:a16="http://schemas.microsoft.com/office/drawing/2014/main" id="{F3D505F3-D33B-0B0D-6E65-4039782700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26" y="-9525"/>
              <a:ext cx="5934710" cy="1973580"/>
            </a:xfrm>
            <a:prstGeom prst="rect">
              <a:avLst/>
            </a:prstGeom>
          </p:spPr>
        </p:pic>
        <p:sp>
          <p:nvSpPr>
            <p:cNvPr id="6" name="Text Box 1">
              <a:extLst>
                <a:ext uri="{FF2B5EF4-FFF2-40B4-BE49-F238E27FC236}">
                  <a16:creationId xmlns:a16="http://schemas.microsoft.com/office/drawing/2014/main" id="{CC8A0E13-46A0-2E29-F946-72EAB39E14A6}"/>
                </a:ext>
              </a:extLst>
            </p:cNvPr>
            <p:cNvSpPr txBox="1"/>
            <p:nvPr/>
          </p:nvSpPr>
          <p:spPr>
            <a:xfrm>
              <a:off x="0" y="2027555"/>
              <a:ext cx="5934710" cy="172126"/>
            </a:xfrm>
            <a:prstGeom prst="rect">
              <a:avLst/>
            </a:prstGeom>
            <a:no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indent="91440" algn="ctr">
                <a:buNone/>
              </a:pPr>
              <a:r>
                <a:rPr lang="en-US" sz="2800" b="1">
                  <a:latin typeface="Times New Roman" panose="02020603050405020304" pitchFamily="18" charset="0"/>
                </a:rPr>
                <a:t>Figure 1</a:t>
              </a:r>
              <a:r>
                <a:rPr lang="en-US" sz="2800" b="1">
                  <a:effectLst/>
                  <a:latin typeface="Times New Roman" panose="02020603050405020304" pitchFamily="18" charset="0"/>
                  <a:ea typeface="Times New Roman" panose="02020603050405020304" pitchFamily="18" charset="0"/>
                </a:rPr>
                <a:t>:</a:t>
              </a:r>
              <a:r>
                <a:rPr lang="en-US" sz="2800">
                  <a:effectLst/>
                  <a:latin typeface="Times New Roman" panose="02020603050405020304" pitchFamily="18" charset="0"/>
                  <a:ea typeface="Times New Roman" panose="02020603050405020304" pitchFamily="18" charset="0"/>
                </a:rPr>
                <a:t> Venture Capital Lifecycle showcasing initial fundraising via LPs through the distribution of gains.</a:t>
              </a:r>
            </a:p>
            <a:p>
              <a:pPr marL="0" marR="0" indent="91440" algn="just">
                <a:buNone/>
              </a:pPr>
              <a:r>
                <a:rPr lang="en-US" sz="1200">
                  <a:effectLst/>
                  <a:latin typeface="Times New Roman" panose="02020603050405020304" pitchFamily="18" charset="0"/>
                  <a:ea typeface="Times New Roman" panose="02020603050405020304" pitchFamily="18" charset="0"/>
                </a:rPr>
                <a:t> </a:t>
              </a:r>
            </a:p>
          </p:txBody>
        </p:sp>
      </p:grpSp>
      <p:sp>
        <p:nvSpPr>
          <p:cNvPr id="2" name="Rectangle 1">
            <a:extLst>
              <a:ext uri="{FF2B5EF4-FFF2-40B4-BE49-F238E27FC236}">
                <a16:creationId xmlns:a16="http://schemas.microsoft.com/office/drawing/2014/main" id="{7F80B038-55B7-6A77-E8DB-272D24CFA541}"/>
              </a:ext>
            </a:extLst>
          </p:cNvPr>
          <p:cNvSpPr/>
          <p:nvPr/>
        </p:nvSpPr>
        <p:spPr>
          <a:xfrm>
            <a:off x="-1" y="7230512"/>
            <a:ext cx="4105835" cy="4042132"/>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200" b="0" i="0" u="none" strike="noStrike" cap="none" spc="0" normalizeH="0" baseline="0">
                <a:ln>
                  <a:noFill/>
                </a:ln>
                <a:solidFill>
                  <a:srgbClr val="FFFFFF"/>
                </a:solidFill>
                <a:effectLst/>
                <a:uFillTx/>
                <a:latin typeface="+mn-lt"/>
                <a:ea typeface="+mn-ea"/>
                <a:cs typeface="+mn-cs"/>
                <a:sym typeface="Helvetica Light"/>
              </a:rPr>
              <a:t>Limited Partners (LPs):</a:t>
            </a:r>
          </a:p>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VCs raise fund money from LPs. LPs could be corporations, endowments, family offices, or pension funds for example.</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8" name="Straight Arrow Connector 7">
            <a:extLst>
              <a:ext uri="{FF2B5EF4-FFF2-40B4-BE49-F238E27FC236}">
                <a16:creationId xmlns:a16="http://schemas.microsoft.com/office/drawing/2014/main" id="{91BBEBB8-5F5A-07D4-55F3-DFDAC7683C8B}"/>
              </a:ext>
            </a:extLst>
          </p:cNvPr>
          <p:cNvCxnSpPr>
            <a:cxnSpLocks/>
          </p:cNvCxnSpPr>
          <p:nvPr/>
        </p:nvCxnSpPr>
        <p:spPr>
          <a:xfrm flipV="1">
            <a:off x="2032072" y="5665694"/>
            <a:ext cx="4054963" cy="1564818"/>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0" name="Rectangle 9">
            <a:extLst>
              <a:ext uri="{FF2B5EF4-FFF2-40B4-BE49-F238E27FC236}">
                <a16:creationId xmlns:a16="http://schemas.microsoft.com/office/drawing/2014/main" id="{13A05E2B-1E7B-E993-7DEE-C3B303E6613C}"/>
              </a:ext>
            </a:extLst>
          </p:cNvPr>
          <p:cNvSpPr/>
          <p:nvPr/>
        </p:nvSpPr>
        <p:spPr>
          <a:xfrm>
            <a:off x="4973354" y="10668000"/>
            <a:ext cx="11091397" cy="2072362"/>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VCs consider various metrics, founder background, team quality, business strategy, market timing, technological differentiation, ability to expand rapidly across customers &amp; industries, in deciding which startups to select for funding.</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11" name="Straight Arrow Connector 10">
            <a:extLst>
              <a:ext uri="{FF2B5EF4-FFF2-40B4-BE49-F238E27FC236}">
                <a16:creationId xmlns:a16="http://schemas.microsoft.com/office/drawing/2014/main" id="{E9AF14E1-4787-A5D6-BB3F-799A46D43ACD}"/>
              </a:ext>
            </a:extLst>
          </p:cNvPr>
          <p:cNvCxnSpPr>
            <a:cxnSpLocks/>
          </p:cNvCxnSpPr>
          <p:nvPr/>
        </p:nvCxnSpPr>
        <p:spPr>
          <a:xfrm flipH="1" flipV="1">
            <a:off x="7548282" y="9251578"/>
            <a:ext cx="143436" cy="1416422"/>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5" name="Rectangle 14">
            <a:extLst>
              <a:ext uri="{FF2B5EF4-FFF2-40B4-BE49-F238E27FC236}">
                <a16:creationId xmlns:a16="http://schemas.microsoft.com/office/drawing/2014/main" id="{A3AB870F-EB5B-41A7-DFE9-027706E699AE}"/>
              </a:ext>
            </a:extLst>
          </p:cNvPr>
          <p:cNvSpPr/>
          <p:nvPr/>
        </p:nvSpPr>
        <p:spPr>
          <a:xfrm>
            <a:off x="20019126" y="8163917"/>
            <a:ext cx="4105835" cy="1579920"/>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Exit:</a:t>
            </a:r>
          </a:p>
          <a:p>
            <a:pPr marL="0" marR="0" indent="0" algn="l"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(acquisition, IPO, etc.)</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16" name="Straight Arrow Connector 15">
            <a:extLst>
              <a:ext uri="{FF2B5EF4-FFF2-40B4-BE49-F238E27FC236}">
                <a16:creationId xmlns:a16="http://schemas.microsoft.com/office/drawing/2014/main" id="{F0CA2F20-3521-071D-D801-DC3CEAF0BF0E}"/>
              </a:ext>
            </a:extLst>
          </p:cNvPr>
          <p:cNvCxnSpPr>
            <a:cxnSpLocks/>
          </p:cNvCxnSpPr>
          <p:nvPr/>
        </p:nvCxnSpPr>
        <p:spPr>
          <a:xfrm flipH="1" flipV="1">
            <a:off x="21031200" y="7643614"/>
            <a:ext cx="404129" cy="1229039"/>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9" name="Rectangle 18">
            <a:extLst>
              <a:ext uri="{FF2B5EF4-FFF2-40B4-BE49-F238E27FC236}">
                <a16:creationId xmlns:a16="http://schemas.microsoft.com/office/drawing/2014/main" id="{23F0851A-5F6E-E744-DA13-BA1978B107C9}"/>
              </a:ext>
            </a:extLst>
          </p:cNvPr>
          <p:cNvSpPr/>
          <p:nvPr/>
        </p:nvSpPr>
        <p:spPr>
          <a:xfrm>
            <a:off x="9644234" y="238931"/>
            <a:ext cx="4105835" cy="2072362"/>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Supporting:</a:t>
            </a:r>
          </a:p>
          <a:p>
            <a:pPr marL="0" marR="0" indent="0" algn="l"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Access to network, advice, etc.</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20" name="Straight Arrow Connector 19">
            <a:extLst>
              <a:ext uri="{FF2B5EF4-FFF2-40B4-BE49-F238E27FC236}">
                <a16:creationId xmlns:a16="http://schemas.microsoft.com/office/drawing/2014/main" id="{D266C0E3-E692-305C-48A0-B7D501AC1A74}"/>
              </a:ext>
            </a:extLst>
          </p:cNvPr>
          <p:cNvCxnSpPr>
            <a:cxnSpLocks/>
          </p:cNvCxnSpPr>
          <p:nvPr/>
        </p:nvCxnSpPr>
        <p:spPr>
          <a:xfrm flipH="1">
            <a:off x="11697151" y="2455080"/>
            <a:ext cx="1140308" cy="584618"/>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4" name="Rectangle 23">
            <a:extLst>
              <a:ext uri="{FF2B5EF4-FFF2-40B4-BE49-F238E27FC236}">
                <a16:creationId xmlns:a16="http://schemas.microsoft.com/office/drawing/2014/main" id="{036FA96D-2C0D-4E1E-035A-F3D71A2C3E11}"/>
              </a:ext>
            </a:extLst>
          </p:cNvPr>
          <p:cNvSpPr/>
          <p:nvPr/>
        </p:nvSpPr>
        <p:spPr>
          <a:xfrm>
            <a:off x="16739352" y="10668768"/>
            <a:ext cx="2223245" cy="595035"/>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Power Law</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cxnSp>
        <p:nvCxnSpPr>
          <p:cNvPr id="25" name="Straight Arrow Connector 24">
            <a:extLst>
              <a:ext uri="{FF2B5EF4-FFF2-40B4-BE49-F238E27FC236}">
                <a16:creationId xmlns:a16="http://schemas.microsoft.com/office/drawing/2014/main" id="{2EF35F59-CFD8-4F16-4665-3F594E1D0FFC}"/>
              </a:ext>
            </a:extLst>
          </p:cNvPr>
          <p:cNvCxnSpPr>
            <a:cxnSpLocks/>
          </p:cNvCxnSpPr>
          <p:nvPr/>
        </p:nvCxnSpPr>
        <p:spPr>
          <a:xfrm flipH="1" flipV="1">
            <a:off x="17660471" y="8211671"/>
            <a:ext cx="248325" cy="2456329"/>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27" name="Rectangle 26">
            <a:extLst>
              <a:ext uri="{FF2B5EF4-FFF2-40B4-BE49-F238E27FC236}">
                <a16:creationId xmlns:a16="http://schemas.microsoft.com/office/drawing/2014/main" id="{0FA4AFE2-D922-D587-A58B-93B6D6847F2D}"/>
              </a:ext>
            </a:extLst>
          </p:cNvPr>
          <p:cNvSpPr/>
          <p:nvPr/>
        </p:nvSpPr>
        <p:spPr>
          <a:xfrm>
            <a:off x="15607553" y="1177236"/>
            <a:ext cx="4105835" cy="1087477"/>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2 and 20 model of gains distribution</a:t>
            </a:r>
            <a:endParaRPr kumimoji="0" lang="en-US" sz="3200" b="0" i="0" u="none" cap="none" spc="0" normalizeH="0" baseline="0">
              <a:ln>
                <a:noFill/>
              </a:ln>
              <a:solidFill>
                <a:srgbClr val="FFFFFF"/>
              </a:solidFill>
              <a:effectLst/>
              <a:uFillTx/>
              <a:latin typeface="+mn-lt"/>
              <a:ea typeface="+mn-ea"/>
              <a:cs typeface="+mn-cs"/>
              <a:sym typeface="Helvetica Light"/>
            </a:endParaRPr>
          </a:p>
        </p:txBody>
      </p:sp>
      <p:cxnSp>
        <p:nvCxnSpPr>
          <p:cNvPr id="28" name="Straight Arrow Connector 27">
            <a:extLst>
              <a:ext uri="{FF2B5EF4-FFF2-40B4-BE49-F238E27FC236}">
                <a16:creationId xmlns:a16="http://schemas.microsoft.com/office/drawing/2014/main" id="{285766F4-997D-7FAC-B0DC-C1A64310D6D1}"/>
              </a:ext>
            </a:extLst>
          </p:cNvPr>
          <p:cNvCxnSpPr>
            <a:cxnSpLocks/>
          </p:cNvCxnSpPr>
          <p:nvPr/>
        </p:nvCxnSpPr>
        <p:spPr>
          <a:xfrm flipH="1">
            <a:off x="18180424" y="2252833"/>
            <a:ext cx="950258" cy="679261"/>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5659750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99738-54E9-F751-68E5-A790343E49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80311E-6C3B-9FC7-BF59-A3AD1794AC18}"/>
              </a:ext>
            </a:extLst>
          </p:cNvPr>
          <p:cNvSpPr>
            <a:spLocks noGrp="1"/>
          </p:cNvSpPr>
          <p:nvPr>
            <p:ph type="body" sz="quarter" idx="10"/>
          </p:nvPr>
        </p:nvSpPr>
        <p:spPr>
          <a:xfrm>
            <a:off x="1981200" y="2479920"/>
            <a:ext cx="21529040" cy="10004425"/>
          </a:xfrm>
        </p:spPr>
        <p:txBody>
          <a:bodyPr/>
          <a:lstStyle/>
          <a:p>
            <a:pPr marL="685800" indent="-685800">
              <a:buFont typeface="Arial" panose="020B0604020202020204" pitchFamily="34" charset="0"/>
              <a:buChar char="•"/>
            </a:pPr>
            <a:r>
              <a:rPr lang="en-US" dirty="0"/>
              <a:t>Unpredictable budgets &amp; overall selection process deter VC/startup interest</a:t>
            </a:r>
          </a:p>
          <a:p>
            <a:pPr marL="685800" indent="-685800">
              <a:buFont typeface="Arial" panose="020B0604020202020204" pitchFamily="34" charset="0"/>
              <a:buChar char="•"/>
            </a:pPr>
            <a:r>
              <a:rPr lang="en-US" dirty="0"/>
              <a:t>Navy Budget Execution-Year Technology Selection </a:t>
            </a:r>
            <a:r>
              <a:rPr lang="en-US" u="sng" dirty="0"/>
              <a:t>(BETS) Board </a:t>
            </a:r>
            <a:r>
              <a:rPr lang="en-US" dirty="0"/>
              <a:t>is a potential solution:</a:t>
            </a:r>
          </a:p>
          <a:p>
            <a:pPr marL="1600200" lvl="2" indent="-685800">
              <a:buFont typeface="Arial" panose="020B0604020202020204" pitchFamily="34" charset="0"/>
              <a:buChar char="•"/>
            </a:pPr>
            <a:r>
              <a:rPr lang="en-US" dirty="0"/>
              <a:t>Rapid Capabilities Office (RCO) prioritizes investments like a VC Investment Committee</a:t>
            </a:r>
          </a:p>
          <a:p>
            <a:pPr marL="1600200" lvl="2" indent="-685800">
              <a:buFont typeface="Arial" panose="020B0604020202020204" pitchFamily="34" charset="0"/>
              <a:buChar char="•"/>
            </a:pPr>
            <a:r>
              <a:rPr lang="en-US" dirty="0"/>
              <a:t>Uses a straightforward formula to calculate expected value</a:t>
            </a:r>
          </a:p>
          <a:p>
            <a:pPr marL="1600200" lvl="2" indent="-685800">
              <a:buFont typeface="Arial" panose="020B0604020202020204" pitchFamily="34" charset="0"/>
              <a:buChar char="•"/>
            </a:pPr>
            <a:r>
              <a:rPr lang="en-US" dirty="0"/>
              <a:t>Scales up or ends projects based on expected value</a:t>
            </a:r>
          </a:p>
          <a:p>
            <a:pPr marL="1600200" lvl="2" indent="-685800">
              <a:buFont typeface="Arial" panose="020B0604020202020204" pitchFamily="34" charset="0"/>
              <a:buChar char="•"/>
            </a:pPr>
            <a:r>
              <a:rPr lang="en-US" dirty="0"/>
              <a:t>Translates complex needs into a quantifiable score</a:t>
            </a:r>
          </a:p>
          <a:p>
            <a:pPr marL="1600200" lvl="2" indent="-685800">
              <a:buFont typeface="Arial" panose="020B0604020202020204" pitchFamily="34" charset="0"/>
              <a:buChar char="•"/>
            </a:pPr>
            <a:r>
              <a:rPr lang="en-US" dirty="0"/>
              <a:t>Replaces ambiguity of intent/requirements with a tangible process</a:t>
            </a:r>
          </a:p>
          <a:p>
            <a:pPr marL="685800" lvl="2" indent="-685800">
              <a:buFont typeface="Arial" panose="020B0604020202020204" pitchFamily="34" charset="0"/>
              <a:buChar char="•"/>
            </a:pPr>
            <a:r>
              <a:rPr lang="en-US" dirty="0"/>
              <a:t>Directly addresses a VC investor’s need for market validation before committing significant capital</a:t>
            </a:r>
          </a:p>
          <a:p>
            <a:pPr marL="685800" lvl="2" indent="-685800">
              <a:buFont typeface="Arial" panose="020B0604020202020204" pitchFamily="34" charset="0"/>
              <a:buChar char="•"/>
            </a:pPr>
            <a:r>
              <a:rPr lang="en-US" dirty="0"/>
              <a:t>Encourages a competitive environment</a:t>
            </a:r>
          </a:p>
          <a:p>
            <a:pPr marL="685800" lvl="2" indent="-685800">
              <a:buFont typeface="Arial" panose="020B0604020202020204" pitchFamily="34" charset="0"/>
              <a:buChar char="•"/>
            </a:pPr>
            <a:r>
              <a:rPr lang="en-US" dirty="0"/>
              <a:t>Fosters common understanding through transparent metrics</a:t>
            </a:r>
          </a:p>
        </p:txBody>
      </p:sp>
      <p:sp>
        <p:nvSpPr>
          <p:cNvPr id="3" name="Text Placeholder 2">
            <a:extLst>
              <a:ext uri="{FF2B5EF4-FFF2-40B4-BE49-F238E27FC236}">
                <a16:creationId xmlns:a16="http://schemas.microsoft.com/office/drawing/2014/main" id="{6FC97E26-2684-28DB-FE53-4B673C488133}"/>
              </a:ext>
            </a:extLst>
          </p:cNvPr>
          <p:cNvSpPr>
            <a:spLocks noGrp="1"/>
          </p:cNvSpPr>
          <p:nvPr>
            <p:ph type="body" sz="quarter" idx="11"/>
          </p:nvPr>
        </p:nvSpPr>
        <p:spPr>
          <a:xfrm>
            <a:off x="1981200" y="238931"/>
            <a:ext cx="17001744" cy="1857155"/>
          </a:xfrm>
        </p:spPr>
        <p:txBody>
          <a:bodyPr/>
          <a:lstStyle/>
          <a:p>
            <a:r>
              <a:rPr lang="en-US"/>
              <a:t>Navy Tech Investments: </a:t>
            </a:r>
          </a:p>
          <a:p>
            <a:r>
              <a:rPr lang="en-US"/>
              <a:t>Metric-Driven Evaluation Framework</a:t>
            </a:r>
          </a:p>
        </p:txBody>
      </p:sp>
      <p:sp>
        <p:nvSpPr>
          <p:cNvPr id="4" name="Rectangle 3">
            <a:extLst>
              <a:ext uri="{FF2B5EF4-FFF2-40B4-BE49-F238E27FC236}">
                <a16:creationId xmlns:a16="http://schemas.microsoft.com/office/drawing/2014/main" id="{7F4AA6EE-DF09-B5CE-99A6-8A6CCA7083CF}"/>
              </a:ext>
            </a:extLst>
          </p:cNvPr>
          <p:cNvSpPr/>
          <p:nvPr/>
        </p:nvSpPr>
        <p:spPr>
          <a:xfrm>
            <a:off x="3686048" y="12178082"/>
            <a:ext cx="14254480" cy="595035"/>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3200">
                <a:solidFill>
                  <a:srgbClr val="FFFFFF"/>
                </a:solidFill>
              </a:rPr>
              <a:t>Simple formula translates operational need to an Expected Value / Impact Score </a:t>
            </a: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33682625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9A213-257A-2DBF-862F-A91433C788D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B4F73B-F7F9-2A2E-E64E-B0137D887177}"/>
              </a:ext>
            </a:extLst>
          </p:cNvPr>
          <p:cNvSpPr>
            <a:spLocks noGrp="1"/>
          </p:cNvSpPr>
          <p:nvPr>
            <p:ph type="body" sz="quarter" idx="10"/>
          </p:nvPr>
        </p:nvSpPr>
        <p:spPr>
          <a:xfrm>
            <a:off x="1981200" y="2479920"/>
            <a:ext cx="20797520" cy="10004425"/>
          </a:xfrm>
        </p:spPr>
        <p:txBody>
          <a:bodyPr/>
          <a:lstStyle/>
          <a:p>
            <a:pPr marL="685800" indent="-685800">
              <a:buFont typeface="Arial" panose="020B0604020202020204" pitchFamily="34" charset="0"/>
              <a:buChar char="•"/>
            </a:pPr>
            <a:r>
              <a:rPr lang="en-US" sz="4000"/>
              <a:t>Can be difficult for construction companies to vertically integrate autonomy technology</a:t>
            </a:r>
          </a:p>
          <a:p>
            <a:pPr marL="685800" indent="-685800">
              <a:buFont typeface="Arial" panose="020B0604020202020204" pitchFamily="34" charset="0"/>
              <a:buChar char="•"/>
            </a:pPr>
            <a:r>
              <a:rPr lang="en-US" sz="4000"/>
              <a:t>Smart interface strategy could allow legacy construction companies to outsource the autonomy piece</a:t>
            </a:r>
          </a:p>
          <a:p>
            <a:pPr marL="685800" indent="-685800">
              <a:buFont typeface="Arial" panose="020B0604020202020204" pitchFamily="34" charset="0"/>
              <a:buChar char="•"/>
            </a:pPr>
            <a:r>
              <a:rPr lang="en-US" sz="4000"/>
              <a:t>Army can center its strategy around a MOSA-compliant autonomy architecture</a:t>
            </a:r>
          </a:p>
          <a:p>
            <a:pPr marL="1600200" lvl="2" indent="-685800">
              <a:buFont typeface="Arial" panose="020B0604020202020204" pitchFamily="34" charset="0"/>
              <a:buChar char="•"/>
            </a:pPr>
            <a:r>
              <a:rPr lang="en-US" sz="4000"/>
              <a:t>Leverage existing MOSA efforts: RAS-G IOP, PM VPS’ MAF Architecture, and GCIA</a:t>
            </a:r>
          </a:p>
          <a:p>
            <a:pPr marL="1600200" lvl="2" indent="-685800">
              <a:buFont typeface="Arial" panose="020B0604020202020204" pitchFamily="34" charset="0"/>
              <a:buChar char="•"/>
            </a:pPr>
            <a:r>
              <a:rPr lang="en-US" sz="4000"/>
              <a:t>Adopt commercial interfaces when they emerge</a:t>
            </a:r>
          </a:p>
          <a:p>
            <a:pPr marL="685800" lvl="2" indent="-685800">
              <a:buFont typeface="Arial" panose="020B0604020202020204" pitchFamily="34" charset="0"/>
              <a:buChar char="•"/>
            </a:pPr>
            <a:r>
              <a:rPr lang="en-US" sz="4000"/>
              <a:t>Project Jailbreak (e.g., Army’s new Right to Integrate (R2I) initiative) providing spike in API exposure</a:t>
            </a:r>
          </a:p>
          <a:p>
            <a:pPr marL="685800" lvl="2" indent="-685800">
              <a:buFont typeface="Arial" panose="020B0604020202020204" pitchFamily="34" charset="0"/>
              <a:buChar char="•"/>
            </a:pPr>
            <a:r>
              <a:rPr lang="en-US" sz="4000"/>
              <a:t>Consider purchasing autonomy as a “recurring service” rather than a static asset</a:t>
            </a:r>
          </a:p>
          <a:p>
            <a:pPr marL="1600200" lvl="2" indent="-685800">
              <a:buFont typeface="Arial" panose="020B0604020202020204" pitchFamily="34" charset="0"/>
              <a:buChar char="•"/>
            </a:pPr>
            <a:r>
              <a:rPr lang="en-US" sz="4000"/>
              <a:t>Promotes predictable ARR for startup, making additional VC investment more likely</a:t>
            </a:r>
          </a:p>
          <a:p>
            <a:pPr marL="1600200" lvl="2" indent="-685800">
              <a:buFont typeface="Arial" panose="020B0604020202020204" pitchFamily="34" charset="0"/>
              <a:buChar char="•"/>
            </a:pPr>
            <a:r>
              <a:rPr lang="en-US" sz="4000"/>
              <a:t>Many other benefits to this model, many practical challenges too </a:t>
            </a:r>
          </a:p>
          <a:p>
            <a:endParaRPr lang="en-US" sz="4000"/>
          </a:p>
          <a:p>
            <a:endParaRPr lang="en-US" sz="4000"/>
          </a:p>
        </p:txBody>
      </p:sp>
      <p:sp>
        <p:nvSpPr>
          <p:cNvPr id="3" name="Text Placeholder 2">
            <a:extLst>
              <a:ext uri="{FF2B5EF4-FFF2-40B4-BE49-F238E27FC236}">
                <a16:creationId xmlns:a16="http://schemas.microsoft.com/office/drawing/2014/main" id="{28F065FB-F947-2521-1B8C-C7E896990A71}"/>
              </a:ext>
            </a:extLst>
          </p:cNvPr>
          <p:cNvSpPr>
            <a:spLocks noGrp="1"/>
          </p:cNvSpPr>
          <p:nvPr>
            <p:ph type="body" sz="quarter" idx="11"/>
          </p:nvPr>
        </p:nvSpPr>
        <p:spPr>
          <a:xfrm>
            <a:off x="1981199" y="238931"/>
            <a:ext cx="17086729" cy="1857155"/>
          </a:xfrm>
        </p:spPr>
        <p:txBody>
          <a:bodyPr/>
          <a:lstStyle/>
          <a:p>
            <a:r>
              <a:rPr lang="en-US"/>
              <a:t>Modular Autonomy Architecture and Alternative Funding Models</a:t>
            </a:r>
          </a:p>
        </p:txBody>
      </p:sp>
      <p:pic>
        <p:nvPicPr>
          <p:cNvPr id="5" name="Picture 4">
            <a:extLst>
              <a:ext uri="{FF2B5EF4-FFF2-40B4-BE49-F238E27FC236}">
                <a16:creationId xmlns:a16="http://schemas.microsoft.com/office/drawing/2014/main" id="{868489F1-65E1-99C9-4939-BE76363FAEF4}"/>
              </a:ext>
            </a:extLst>
          </p:cNvPr>
          <p:cNvPicPr>
            <a:picLocks noChangeAspect="1"/>
          </p:cNvPicPr>
          <p:nvPr/>
        </p:nvPicPr>
        <p:blipFill>
          <a:blip r:embed="rId3"/>
          <a:stretch>
            <a:fillRect/>
          </a:stretch>
        </p:blipFill>
        <p:spPr>
          <a:xfrm>
            <a:off x="18909792" y="8871095"/>
            <a:ext cx="4894722" cy="3320428"/>
          </a:xfrm>
          <a:prstGeom prst="rect">
            <a:avLst/>
          </a:prstGeom>
          <a:ln>
            <a:solidFill>
              <a:schemeClr val="tx1"/>
            </a:solidFill>
          </a:ln>
        </p:spPr>
      </p:pic>
    </p:spTree>
    <p:extLst>
      <p:ext uri="{BB962C8B-B14F-4D97-AF65-F5344CB8AC3E}">
        <p14:creationId xmlns:p14="http://schemas.microsoft.com/office/powerpoint/2010/main" val="35472398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BFB84-40DB-4B62-D863-5858AFDC5A1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5468E55-CF95-D357-8A44-DDC36040A270}"/>
              </a:ext>
            </a:extLst>
          </p:cNvPr>
          <p:cNvSpPr>
            <a:spLocks noGrp="1"/>
          </p:cNvSpPr>
          <p:nvPr>
            <p:ph type="body" sz="quarter" idx="11"/>
          </p:nvPr>
        </p:nvSpPr>
        <p:spPr>
          <a:xfrm>
            <a:off x="1981200" y="238931"/>
            <a:ext cx="16144240" cy="1857155"/>
          </a:xfrm>
        </p:spPr>
        <p:txBody>
          <a:bodyPr/>
          <a:lstStyle/>
          <a:p>
            <a:r>
              <a:rPr lang="en-US" sz="6000"/>
              <a:t>Phased Acquisition Strategies: </a:t>
            </a:r>
          </a:p>
          <a:p>
            <a:r>
              <a:rPr lang="en-US" sz="6000"/>
              <a:t>Iterative Systems Engineering</a:t>
            </a:r>
          </a:p>
        </p:txBody>
      </p:sp>
      <p:grpSp>
        <p:nvGrpSpPr>
          <p:cNvPr id="10" name="Group 9">
            <a:extLst>
              <a:ext uri="{FF2B5EF4-FFF2-40B4-BE49-F238E27FC236}">
                <a16:creationId xmlns:a16="http://schemas.microsoft.com/office/drawing/2014/main" id="{BC139536-2747-4F4B-655D-97F4BBF571E3}"/>
              </a:ext>
            </a:extLst>
          </p:cNvPr>
          <p:cNvGrpSpPr/>
          <p:nvPr/>
        </p:nvGrpSpPr>
        <p:grpSpPr>
          <a:xfrm>
            <a:off x="11435949" y="4524666"/>
            <a:ext cx="12895332" cy="6439483"/>
            <a:chOff x="0" y="0"/>
            <a:chExt cx="5901690" cy="2947100"/>
          </a:xfrm>
        </p:grpSpPr>
        <p:pic>
          <p:nvPicPr>
            <p:cNvPr id="11" name="Picture 10">
              <a:extLst>
                <a:ext uri="{FF2B5EF4-FFF2-40B4-BE49-F238E27FC236}">
                  <a16:creationId xmlns:a16="http://schemas.microsoft.com/office/drawing/2014/main" id="{1103C4C3-AE7A-88D9-B873-40D949890A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901690" cy="2627630"/>
            </a:xfrm>
            <a:prstGeom prst="rect">
              <a:avLst/>
            </a:prstGeom>
            <a:noFill/>
          </p:spPr>
        </p:pic>
        <p:sp>
          <p:nvSpPr>
            <p:cNvPr id="12" name="Text Box 1">
              <a:extLst>
                <a:ext uri="{FF2B5EF4-FFF2-40B4-BE49-F238E27FC236}">
                  <a16:creationId xmlns:a16="http://schemas.microsoft.com/office/drawing/2014/main" id="{0C7966C9-D9CE-F4F9-3BCF-44852DE479BE}"/>
                </a:ext>
              </a:extLst>
            </p:cNvPr>
            <p:cNvSpPr txBox="1"/>
            <p:nvPr/>
          </p:nvSpPr>
          <p:spPr>
            <a:xfrm>
              <a:off x="0" y="2552700"/>
              <a:ext cx="5901690" cy="39440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0" marR="0" lvl="0" indent="91440" algn="ctr" defTabSz="825500" rtl="0" eaLnBrk="1" fontAlgn="auto" latinLnBrk="0" hangingPunct="0">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000000"/>
                  </a:solidFill>
                  <a:effectLst/>
                  <a:uLnTx/>
                  <a:uFillTx/>
                  <a:latin typeface="Times New Roman" panose="02020603050405020304" pitchFamily="18" charset="0"/>
                  <a:sym typeface="Helvetica Light"/>
                </a:rPr>
                <a:t>Figure 4</a:t>
              </a:r>
              <a:r>
                <a:rPr kumimoji="0" lang="en-US" sz="2800" b="1"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sym typeface="Helvetica Light"/>
                </a:rPr>
                <a:t>:</a:t>
              </a:r>
              <a:r>
                <a:rPr kumimoji="0" lang="en-US" sz="28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sym typeface="Helvetica Light"/>
                </a:rPr>
                <a:t> “Fast V” Model that leverages traditional phases and focuses on rapid iteration, digital engineering tooling and processes, and Agile practices.</a:t>
              </a:r>
            </a:p>
          </p:txBody>
        </p:sp>
      </p:grpSp>
      <p:sp>
        <p:nvSpPr>
          <p:cNvPr id="13" name="Text Placeholder 1">
            <a:extLst>
              <a:ext uri="{FF2B5EF4-FFF2-40B4-BE49-F238E27FC236}">
                <a16:creationId xmlns:a16="http://schemas.microsoft.com/office/drawing/2014/main" id="{8EBC2371-4582-7DFB-701F-02D56E135359}"/>
              </a:ext>
            </a:extLst>
          </p:cNvPr>
          <p:cNvSpPr>
            <a:spLocks noGrp="1"/>
          </p:cNvSpPr>
          <p:nvPr>
            <p:ph type="body" sz="quarter" idx="10"/>
          </p:nvPr>
        </p:nvSpPr>
        <p:spPr>
          <a:xfrm>
            <a:off x="1981200" y="2096086"/>
            <a:ext cx="9686544" cy="10004425"/>
          </a:xfrm>
        </p:spPr>
        <p:txBody>
          <a:bodyPr/>
          <a:lstStyle/>
          <a:p>
            <a:pPr marL="571500" indent="-571500">
              <a:buFont typeface="Arial" panose="020B0604020202020204" pitchFamily="34" charset="0"/>
              <a:buChar char="•"/>
            </a:pPr>
            <a:r>
              <a:rPr lang="en-US" sz="4000"/>
              <a:t>More “Agile” than traditional systems engineering V-model</a:t>
            </a:r>
          </a:p>
          <a:p>
            <a:pPr marL="571500" indent="-571500">
              <a:buFont typeface="Arial" panose="020B0604020202020204" pitchFamily="34" charset="0"/>
              <a:buChar char="•"/>
            </a:pPr>
            <a:r>
              <a:rPr lang="en-US" sz="4000"/>
              <a:t>Mirrors VC style speed, efficiency, and continuous learning</a:t>
            </a:r>
          </a:p>
          <a:p>
            <a:pPr marL="571500" indent="-571500">
              <a:buFont typeface="Arial" panose="020B0604020202020204" pitchFamily="34" charset="0"/>
              <a:buChar char="•"/>
            </a:pPr>
            <a:r>
              <a:rPr lang="en-US" sz="4000"/>
              <a:t>Leverages COTS solutions and Voice of the Customer (VOC) feedback</a:t>
            </a:r>
          </a:p>
          <a:p>
            <a:pPr marL="571500" indent="-571500">
              <a:buFont typeface="Arial" panose="020B0604020202020204" pitchFamily="34" charset="0"/>
              <a:buChar char="•"/>
            </a:pPr>
            <a:r>
              <a:rPr lang="en-US" sz="4000"/>
              <a:t>Iterates Operational Design Domain (ODD) and Requirements</a:t>
            </a:r>
          </a:p>
          <a:p>
            <a:pPr marL="571500" indent="-571500">
              <a:buFont typeface="Arial" panose="020B0604020202020204" pitchFamily="34" charset="0"/>
              <a:buChar char="•"/>
            </a:pPr>
            <a:r>
              <a:rPr lang="en-US" sz="4000"/>
              <a:t>Requirements can flow into a digital engineering Design Model</a:t>
            </a:r>
          </a:p>
          <a:p>
            <a:pPr marL="571500" indent="-571500">
              <a:buFont typeface="Arial" panose="020B0604020202020204" pitchFamily="34" charset="0"/>
              <a:buChar char="•"/>
            </a:pPr>
            <a:r>
              <a:rPr lang="en-US" sz="4000"/>
              <a:t>Established formal Tech Gates</a:t>
            </a:r>
          </a:p>
          <a:p>
            <a:pPr marL="571500" indent="-571500">
              <a:buFont typeface="Arial" panose="020B0604020202020204" pitchFamily="34" charset="0"/>
              <a:buChar char="•"/>
            </a:pPr>
            <a:r>
              <a:rPr lang="en-US" sz="4000"/>
              <a:t>Traditional V&amp;V, potential loopback through ECP, then Launch and Sustainment</a:t>
            </a:r>
          </a:p>
        </p:txBody>
      </p:sp>
      <p:sp>
        <p:nvSpPr>
          <p:cNvPr id="14" name="Rectangle 13">
            <a:extLst>
              <a:ext uri="{FF2B5EF4-FFF2-40B4-BE49-F238E27FC236}">
                <a16:creationId xmlns:a16="http://schemas.microsoft.com/office/drawing/2014/main" id="{DB327299-8DD6-C2E8-EEF6-3A14764DFA0D}"/>
              </a:ext>
            </a:extLst>
          </p:cNvPr>
          <p:cNvSpPr/>
          <p:nvPr/>
        </p:nvSpPr>
        <p:spPr>
          <a:xfrm>
            <a:off x="12198818" y="2297920"/>
            <a:ext cx="10865222" cy="2072362"/>
          </a:xfrm>
          <a:prstGeom prst="rect">
            <a:avLst/>
          </a:prstGeom>
          <a:blipFill rotWithShape="1">
            <a:blip r:embed="rId3"/>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a:ln>
                  <a:noFill/>
                </a:ln>
                <a:solidFill>
                  <a:srgbClr val="FFFFFF"/>
                </a:solidFill>
                <a:effectLst/>
                <a:uLnTx/>
                <a:uFillTx/>
                <a:latin typeface="Helvetica Light"/>
                <a:sym typeface="Helvetica Light"/>
              </a:rPr>
              <a:t>Experimentation campaigns like the Army’s Transformation in Contact (</a:t>
            </a:r>
            <a:r>
              <a:rPr kumimoji="0" lang="en-US" sz="3200" b="0" i="0" u="none" strike="noStrike" kern="0" cap="none" spc="0" normalizeH="0" baseline="0" noProof="0" err="1">
                <a:ln>
                  <a:noFill/>
                </a:ln>
                <a:solidFill>
                  <a:srgbClr val="FFFFFF"/>
                </a:solidFill>
                <a:effectLst/>
                <a:uLnTx/>
                <a:uFillTx/>
                <a:latin typeface="Helvetica Light"/>
                <a:sym typeface="Helvetica Light"/>
              </a:rPr>
              <a:t>TiC</a:t>
            </a:r>
            <a:r>
              <a:rPr kumimoji="0" lang="en-US" sz="3200" b="0" i="0" u="none" strike="noStrike" kern="0" cap="none" spc="0" normalizeH="0" baseline="0" noProof="0">
                <a:ln>
                  <a:noFill/>
                </a:ln>
                <a:solidFill>
                  <a:srgbClr val="FFFFFF"/>
                </a:solidFill>
                <a:effectLst/>
                <a:uLnTx/>
                <a:uFillTx/>
                <a:latin typeface="Helvetica Light"/>
                <a:sym typeface="Helvetica Light"/>
              </a:rPr>
              <a:t>) can rapidly drive the closure of any gaps between current commercial functionality and suitability in the intended Army operating environment. </a:t>
            </a:r>
            <a:endParaRPr kumimoji="0" lang="en-US" sz="3200" b="0" i="0" u="none" strike="noStrike" kern="0" cap="none" spc="0" normalizeH="0" baseline="0" noProof="0">
              <a:ln>
                <a:noFill/>
              </a:ln>
              <a:solidFill>
                <a:srgbClr val="FFFFFF"/>
              </a:solidFill>
              <a:effectLst/>
              <a:uLnTx/>
              <a:uFillTx/>
              <a:latin typeface="Helvetica Light"/>
              <a:ea typeface="+mn-ea"/>
              <a:cs typeface="+mn-cs"/>
              <a:sym typeface="Helvetica Light"/>
            </a:endParaRPr>
          </a:p>
        </p:txBody>
      </p:sp>
    </p:spTree>
    <p:extLst>
      <p:ext uri="{BB962C8B-B14F-4D97-AF65-F5344CB8AC3E}">
        <p14:creationId xmlns:p14="http://schemas.microsoft.com/office/powerpoint/2010/main" val="217922895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F785E-AC26-893A-0754-E66AFA7FC59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FE8F35-80AC-8AB6-E8DE-E423574F9433}"/>
              </a:ext>
            </a:extLst>
          </p:cNvPr>
          <p:cNvSpPr>
            <a:spLocks noGrp="1"/>
          </p:cNvSpPr>
          <p:nvPr>
            <p:ph type="body" sz="quarter" idx="10"/>
          </p:nvPr>
        </p:nvSpPr>
        <p:spPr>
          <a:xfrm>
            <a:off x="1981200" y="2479920"/>
            <a:ext cx="22402800" cy="10004425"/>
          </a:xfrm>
        </p:spPr>
        <p:txBody>
          <a:bodyPr/>
          <a:lstStyle/>
          <a:p>
            <a:pPr marL="571500" indent="-571500">
              <a:buFont typeface="Arial" panose="020B0604020202020204" pitchFamily="34" charset="0"/>
              <a:buChar char="•"/>
            </a:pPr>
            <a:r>
              <a:rPr lang="en-US" sz="4000"/>
              <a:t>Start with a vehicle/platform procurement phase to obtain foundational hardware (e.g., dozers, excavators, etc.)</a:t>
            </a:r>
          </a:p>
          <a:p>
            <a:pPr marL="571500" indent="-571500">
              <a:buFont typeface="Arial" panose="020B0604020202020204" pitchFamily="34" charset="0"/>
              <a:buChar char="•"/>
            </a:pPr>
            <a:r>
              <a:rPr lang="en-US" sz="4000"/>
              <a:t>Then, contract with one or more autonomy providers ranging from established companies to venture-backed firms</a:t>
            </a:r>
          </a:p>
          <a:p>
            <a:pPr marL="571500" indent="-571500">
              <a:buFont typeface="Arial" panose="020B0604020202020204" pitchFamily="34" charset="0"/>
              <a:buChar char="•"/>
            </a:pPr>
            <a:r>
              <a:rPr lang="en-US" sz="4000"/>
              <a:t>Use a pilot phase to install commercial autonomy kits onto a small number of platforms procured</a:t>
            </a:r>
          </a:p>
          <a:p>
            <a:pPr marL="1600200" lvl="2" indent="-685800">
              <a:buFont typeface="Arial" panose="020B0604020202020204" pitchFamily="34" charset="0"/>
              <a:buChar char="•"/>
            </a:pPr>
            <a:r>
              <a:rPr lang="en-US" sz="4000"/>
              <a:t>Vet autonomy providers’ capabilities through PMF</a:t>
            </a:r>
          </a:p>
          <a:p>
            <a:pPr marL="1600200" lvl="2" indent="-685800">
              <a:buFont typeface="Arial" panose="020B0604020202020204" pitchFamily="34" charset="0"/>
              <a:buChar char="•"/>
            </a:pPr>
            <a:r>
              <a:rPr lang="en-US" sz="4000"/>
              <a:t>Consider the autonomy/mission software as a subscription service, pay for “uptime”</a:t>
            </a:r>
          </a:p>
          <a:p>
            <a:pPr marL="1600200" lvl="2" indent="-685800">
              <a:buFont typeface="Arial" panose="020B0604020202020204" pitchFamily="34" charset="0"/>
              <a:buChar char="•"/>
            </a:pPr>
            <a:r>
              <a:rPr lang="en-US" sz="4000"/>
              <a:t>Jointly track their North Star metrics like ARR, Gross Margin, ACV, LTV, </a:t>
            </a:r>
            <a:r>
              <a:rPr lang="en-US" sz="4000" err="1"/>
              <a:t>etc</a:t>
            </a:r>
            <a:endParaRPr lang="en-US" sz="4000"/>
          </a:p>
          <a:p>
            <a:pPr marL="1600200" lvl="2" indent="-685800">
              <a:buFont typeface="Arial" panose="020B0604020202020204" pitchFamily="34" charset="0"/>
              <a:buChar char="•"/>
            </a:pPr>
            <a:r>
              <a:rPr lang="en-US" sz="4000"/>
              <a:t>Note that a poor performing company who is dropped from competition will have their Net Revenue Retention (NRR) metric drop as a result of elimination</a:t>
            </a:r>
          </a:p>
          <a:p>
            <a:pPr marL="571500" indent="-571500">
              <a:buFont typeface="Arial" panose="020B0604020202020204" pitchFamily="34" charset="0"/>
              <a:buChar char="•"/>
            </a:pPr>
            <a:r>
              <a:rPr lang="en-US" sz="4000"/>
              <a:t>If the capability is successful and achieves PMF, award a production contract</a:t>
            </a:r>
          </a:p>
          <a:p>
            <a:pPr marL="1600200" lvl="2" indent="-685800">
              <a:buFont typeface="Arial" panose="020B0604020202020204" pitchFamily="34" charset="0"/>
              <a:buChar char="•"/>
            </a:pPr>
            <a:r>
              <a:rPr lang="en-US" sz="4000"/>
              <a:t>Could provide booked funding that VC investors may be waiting for to justify later, larger funding rounds (in which case the product may improve later based on more funding)</a:t>
            </a:r>
          </a:p>
          <a:p>
            <a:pPr marL="1600200" lvl="2" indent="-685800">
              <a:buFont typeface="Arial" panose="020B0604020202020204" pitchFamily="34" charset="0"/>
              <a:buChar char="•"/>
            </a:pPr>
            <a:r>
              <a:rPr lang="en-US" sz="4000"/>
              <a:t>Would signal Army’s intent &amp; reliability as a customer, proving to VC ecosystem that defense is a viable/profitable direction for their portfolio of companies.</a:t>
            </a:r>
          </a:p>
        </p:txBody>
      </p:sp>
      <p:sp>
        <p:nvSpPr>
          <p:cNvPr id="3" name="Text Placeholder 2">
            <a:extLst>
              <a:ext uri="{FF2B5EF4-FFF2-40B4-BE49-F238E27FC236}">
                <a16:creationId xmlns:a16="http://schemas.microsoft.com/office/drawing/2014/main" id="{6DF37537-44EC-65F8-FF62-A102844CAFFD}"/>
              </a:ext>
            </a:extLst>
          </p:cNvPr>
          <p:cNvSpPr>
            <a:spLocks noGrp="1"/>
          </p:cNvSpPr>
          <p:nvPr>
            <p:ph type="body" sz="quarter" idx="11"/>
          </p:nvPr>
        </p:nvSpPr>
        <p:spPr>
          <a:xfrm>
            <a:off x="1981200" y="238931"/>
            <a:ext cx="15250160" cy="1857155"/>
          </a:xfrm>
        </p:spPr>
        <p:txBody>
          <a:bodyPr/>
          <a:lstStyle/>
          <a:p>
            <a:r>
              <a:rPr lang="en-US"/>
              <a:t>Phased Acquisition Strategies – Example </a:t>
            </a:r>
            <a:r>
              <a:rPr lang="en-US" sz="3200"/>
              <a:t>(OPSEC note: slide may be replaced by next slide)</a:t>
            </a:r>
            <a:endParaRPr lang="en-US"/>
          </a:p>
        </p:txBody>
      </p:sp>
      <p:sp>
        <p:nvSpPr>
          <p:cNvPr id="4" name="Rectangle 3">
            <a:extLst>
              <a:ext uri="{FF2B5EF4-FFF2-40B4-BE49-F238E27FC236}">
                <a16:creationId xmlns:a16="http://schemas.microsoft.com/office/drawing/2014/main" id="{FED252C1-B330-8942-E527-52EB58F07FBF}"/>
              </a:ext>
            </a:extLst>
          </p:cNvPr>
          <p:cNvSpPr/>
          <p:nvPr/>
        </p:nvSpPr>
        <p:spPr>
          <a:xfrm>
            <a:off x="4425696" y="12035400"/>
            <a:ext cx="16130016" cy="595035"/>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200" b="0" i="0" u="none" strike="noStrike" kern="0" cap="none" spc="0" normalizeH="0" baseline="0" noProof="0">
                <a:ln>
                  <a:noFill/>
                </a:ln>
                <a:solidFill>
                  <a:srgbClr val="FFFFFF"/>
                </a:solidFill>
                <a:effectLst/>
                <a:uLnTx/>
                <a:uFillTx/>
                <a:latin typeface="Helvetica Light"/>
                <a:ea typeface="+mn-ea"/>
                <a:cs typeface="+mn-cs"/>
                <a:sym typeface="Helvetica Light"/>
              </a:rPr>
              <a:t>Small nudges toward designing acquisitions around VC metrics could potentially be win-win</a:t>
            </a:r>
          </a:p>
        </p:txBody>
      </p:sp>
    </p:spTree>
    <p:extLst>
      <p:ext uri="{BB962C8B-B14F-4D97-AF65-F5344CB8AC3E}">
        <p14:creationId xmlns:p14="http://schemas.microsoft.com/office/powerpoint/2010/main" val="80092901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Sprouting Seed with solid fill">
            <a:extLst>
              <a:ext uri="{FF2B5EF4-FFF2-40B4-BE49-F238E27FC236}">
                <a16:creationId xmlns:a16="http://schemas.microsoft.com/office/drawing/2014/main" id="{F87DA329-1DF6-0C24-4893-3C1735E3CB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84523" y="6044389"/>
            <a:ext cx="4709878" cy="4709878"/>
          </a:xfrm>
          <a:prstGeom prst="rect">
            <a:avLst/>
          </a:prstGeom>
        </p:spPr>
      </p:pic>
      <p:sp>
        <p:nvSpPr>
          <p:cNvPr id="4" name="TextBox 3">
            <a:extLst>
              <a:ext uri="{FF2B5EF4-FFF2-40B4-BE49-F238E27FC236}">
                <a16:creationId xmlns:a16="http://schemas.microsoft.com/office/drawing/2014/main" id="{449481E6-F2FD-0D05-DE47-81E2A3C7C91A}"/>
              </a:ext>
            </a:extLst>
          </p:cNvPr>
          <p:cNvSpPr txBox="1"/>
          <p:nvPr/>
        </p:nvSpPr>
        <p:spPr>
          <a:xfrm>
            <a:off x="6311642" y="6538686"/>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Seed</a:t>
            </a:r>
          </a:p>
        </p:txBody>
      </p:sp>
      <p:sp>
        <p:nvSpPr>
          <p:cNvPr id="5" name="TextBox 4">
            <a:extLst>
              <a:ext uri="{FF2B5EF4-FFF2-40B4-BE49-F238E27FC236}">
                <a16:creationId xmlns:a16="http://schemas.microsoft.com/office/drawing/2014/main" id="{A6DF2A30-91B4-FAB5-9E3E-C9D14AB2F050}"/>
              </a:ext>
            </a:extLst>
          </p:cNvPr>
          <p:cNvSpPr txBox="1"/>
          <p:nvPr/>
        </p:nvSpPr>
        <p:spPr>
          <a:xfrm>
            <a:off x="6311642" y="9272872"/>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Soil</a:t>
            </a:r>
          </a:p>
        </p:txBody>
      </p:sp>
      <p:sp>
        <p:nvSpPr>
          <p:cNvPr id="6" name="TextBox 5">
            <a:extLst>
              <a:ext uri="{FF2B5EF4-FFF2-40B4-BE49-F238E27FC236}">
                <a16:creationId xmlns:a16="http://schemas.microsoft.com/office/drawing/2014/main" id="{7EC624C3-3E49-623D-F526-778B9C062B9F}"/>
              </a:ext>
            </a:extLst>
          </p:cNvPr>
          <p:cNvSpPr txBox="1"/>
          <p:nvPr/>
        </p:nvSpPr>
        <p:spPr>
          <a:xfrm>
            <a:off x="6311642" y="3107816"/>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Farmer</a:t>
            </a:r>
          </a:p>
        </p:txBody>
      </p:sp>
      <p:pic>
        <p:nvPicPr>
          <p:cNvPr id="8" name="Graphic 7" descr="Farmer female with solid fill">
            <a:extLst>
              <a:ext uri="{FF2B5EF4-FFF2-40B4-BE49-F238E27FC236}">
                <a16:creationId xmlns:a16="http://schemas.microsoft.com/office/drawing/2014/main" id="{D173D017-CEAF-0EB1-E3A0-FB0B7C76A9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72562" y="2108206"/>
            <a:ext cx="3733796" cy="3733796"/>
          </a:xfrm>
          <a:prstGeom prst="rect">
            <a:avLst/>
          </a:prstGeom>
        </p:spPr>
      </p:pic>
      <p:sp>
        <p:nvSpPr>
          <p:cNvPr id="9" name="Arrow: Right 8">
            <a:extLst>
              <a:ext uri="{FF2B5EF4-FFF2-40B4-BE49-F238E27FC236}">
                <a16:creationId xmlns:a16="http://schemas.microsoft.com/office/drawing/2014/main" id="{8273C8AB-7831-B084-4F57-55177521060D}"/>
              </a:ext>
            </a:extLst>
          </p:cNvPr>
          <p:cNvSpPr/>
          <p:nvPr/>
        </p:nvSpPr>
        <p:spPr>
          <a:xfrm>
            <a:off x="10996646" y="3140166"/>
            <a:ext cx="1770744" cy="1200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endParaRPr>
          </a:p>
        </p:txBody>
      </p:sp>
      <p:sp>
        <p:nvSpPr>
          <p:cNvPr id="10" name="Arrow: Right 9">
            <a:extLst>
              <a:ext uri="{FF2B5EF4-FFF2-40B4-BE49-F238E27FC236}">
                <a16:creationId xmlns:a16="http://schemas.microsoft.com/office/drawing/2014/main" id="{91381EA9-C548-1D44-B6F6-ECD91AF000F6}"/>
              </a:ext>
            </a:extLst>
          </p:cNvPr>
          <p:cNvSpPr/>
          <p:nvPr/>
        </p:nvSpPr>
        <p:spPr>
          <a:xfrm>
            <a:off x="10996646" y="6571036"/>
            <a:ext cx="1770744" cy="1200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endParaRPr>
          </a:p>
        </p:txBody>
      </p:sp>
      <p:sp>
        <p:nvSpPr>
          <p:cNvPr id="11" name="Arrow: Right 10">
            <a:extLst>
              <a:ext uri="{FF2B5EF4-FFF2-40B4-BE49-F238E27FC236}">
                <a16:creationId xmlns:a16="http://schemas.microsoft.com/office/drawing/2014/main" id="{B9BAB3A2-02E8-997E-0F80-DD8404CF2357}"/>
              </a:ext>
            </a:extLst>
          </p:cNvPr>
          <p:cNvSpPr/>
          <p:nvPr/>
        </p:nvSpPr>
        <p:spPr>
          <a:xfrm>
            <a:off x="10996646" y="9305222"/>
            <a:ext cx="1770744" cy="12003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endParaRPr>
          </a:p>
        </p:txBody>
      </p:sp>
      <p:pic>
        <p:nvPicPr>
          <p:cNvPr id="13" name="Graphic 12" descr="Office worker female with solid fill">
            <a:extLst>
              <a:ext uri="{FF2B5EF4-FFF2-40B4-BE49-F238E27FC236}">
                <a16:creationId xmlns:a16="http://schemas.microsoft.com/office/drawing/2014/main" id="{F69F78EE-D118-B1C4-4C37-48710068EDE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495738" y="2108206"/>
            <a:ext cx="3329212" cy="3329212"/>
          </a:xfrm>
          <a:prstGeom prst="rect">
            <a:avLst/>
          </a:prstGeom>
        </p:spPr>
      </p:pic>
      <p:sp>
        <p:nvSpPr>
          <p:cNvPr id="14" name="TextBox 13">
            <a:extLst>
              <a:ext uri="{FF2B5EF4-FFF2-40B4-BE49-F238E27FC236}">
                <a16:creationId xmlns:a16="http://schemas.microsoft.com/office/drawing/2014/main" id="{1E278B93-0713-E75C-F61E-D8D0EEBE8428}"/>
              </a:ext>
            </a:extLst>
          </p:cNvPr>
          <p:cNvSpPr txBox="1"/>
          <p:nvPr/>
        </p:nvSpPr>
        <p:spPr>
          <a:xfrm>
            <a:off x="13570534" y="6538686"/>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Product</a:t>
            </a:r>
          </a:p>
        </p:txBody>
      </p:sp>
      <p:sp>
        <p:nvSpPr>
          <p:cNvPr id="15" name="TextBox 14">
            <a:extLst>
              <a:ext uri="{FF2B5EF4-FFF2-40B4-BE49-F238E27FC236}">
                <a16:creationId xmlns:a16="http://schemas.microsoft.com/office/drawing/2014/main" id="{C945E0E3-562C-AE09-0E83-01A3DF924F27}"/>
              </a:ext>
            </a:extLst>
          </p:cNvPr>
          <p:cNvSpPr txBox="1"/>
          <p:nvPr/>
        </p:nvSpPr>
        <p:spPr>
          <a:xfrm>
            <a:off x="13570534" y="9272872"/>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Market</a:t>
            </a:r>
          </a:p>
        </p:txBody>
      </p:sp>
      <p:sp>
        <p:nvSpPr>
          <p:cNvPr id="16" name="TextBox 15">
            <a:extLst>
              <a:ext uri="{FF2B5EF4-FFF2-40B4-BE49-F238E27FC236}">
                <a16:creationId xmlns:a16="http://schemas.microsoft.com/office/drawing/2014/main" id="{AF7D4831-448C-2FFB-6216-962ACA87F4B1}"/>
              </a:ext>
            </a:extLst>
          </p:cNvPr>
          <p:cNvSpPr txBox="1"/>
          <p:nvPr/>
        </p:nvSpPr>
        <p:spPr>
          <a:xfrm>
            <a:off x="13570534" y="3107816"/>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Founder</a:t>
            </a:r>
          </a:p>
        </p:txBody>
      </p:sp>
      <p:pic>
        <p:nvPicPr>
          <p:cNvPr id="18" name="Graphic 17" descr="Ui Ux with solid fill">
            <a:extLst>
              <a:ext uri="{FF2B5EF4-FFF2-40B4-BE49-F238E27FC236}">
                <a16:creationId xmlns:a16="http://schemas.microsoft.com/office/drawing/2014/main" id="{EB767F60-4BD6-0A62-50D4-2CB38022756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737623" y="6044389"/>
            <a:ext cx="2845442" cy="2845442"/>
          </a:xfrm>
          <a:prstGeom prst="rect">
            <a:avLst/>
          </a:prstGeom>
        </p:spPr>
      </p:pic>
      <p:pic>
        <p:nvPicPr>
          <p:cNvPr id="20" name="Graphic 19" descr="Group of people with solid fill">
            <a:extLst>
              <a:ext uri="{FF2B5EF4-FFF2-40B4-BE49-F238E27FC236}">
                <a16:creationId xmlns:a16="http://schemas.microsoft.com/office/drawing/2014/main" id="{A1ADF134-7A29-D7EC-A195-0FD1FE743D6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616678" y="9210602"/>
            <a:ext cx="3087328" cy="3087328"/>
          </a:xfrm>
          <a:prstGeom prst="rect">
            <a:avLst/>
          </a:prstGeom>
        </p:spPr>
      </p:pic>
    </p:spTree>
    <p:extLst>
      <p:ext uri="{BB962C8B-B14F-4D97-AF65-F5344CB8AC3E}">
        <p14:creationId xmlns:p14="http://schemas.microsoft.com/office/powerpoint/2010/main" val="38614205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descr="Office worker female with solid fill">
            <a:extLst>
              <a:ext uri="{FF2B5EF4-FFF2-40B4-BE49-F238E27FC236}">
                <a16:creationId xmlns:a16="http://schemas.microsoft.com/office/drawing/2014/main" id="{F69F78EE-D118-B1C4-4C37-48710068ED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98458" y="5376578"/>
            <a:ext cx="3329212" cy="3329212"/>
          </a:xfrm>
          <a:prstGeom prst="rect">
            <a:avLst/>
          </a:prstGeom>
        </p:spPr>
      </p:pic>
      <p:sp>
        <p:nvSpPr>
          <p:cNvPr id="14" name="TextBox 13">
            <a:extLst>
              <a:ext uri="{FF2B5EF4-FFF2-40B4-BE49-F238E27FC236}">
                <a16:creationId xmlns:a16="http://schemas.microsoft.com/office/drawing/2014/main" id="{1E278B93-0713-E75C-F61E-D8D0EEBE8428}"/>
              </a:ext>
            </a:extLst>
          </p:cNvPr>
          <p:cNvSpPr txBox="1"/>
          <p:nvPr/>
        </p:nvSpPr>
        <p:spPr>
          <a:xfrm>
            <a:off x="9537766" y="4041266"/>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Product</a:t>
            </a:r>
          </a:p>
        </p:txBody>
      </p:sp>
      <p:sp>
        <p:nvSpPr>
          <p:cNvPr id="15" name="TextBox 14">
            <a:extLst>
              <a:ext uri="{FF2B5EF4-FFF2-40B4-BE49-F238E27FC236}">
                <a16:creationId xmlns:a16="http://schemas.microsoft.com/office/drawing/2014/main" id="{C945E0E3-562C-AE09-0E83-01A3DF924F27}"/>
              </a:ext>
            </a:extLst>
          </p:cNvPr>
          <p:cNvSpPr txBox="1"/>
          <p:nvPr/>
        </p:nvSpPr>
        <p:spPr>
          <a:xfrm>
            <a:off x="17671238" y="4038584"/>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Market</a:t>
            </a:r>
          </a:p>
        </p:txBody>
      </p:sp>
      <p:sp>
        <p:nvSpPr>
          <p:cNvPr id="16" name="TextBox 15">
            <a:extLst>
              <a:ext uri="{FF2B5EF4-FFF2-40B4-BE49-F238E27FC236}">
                <a16:creationId xmlns:a16="http://schemas.microsoft.com/office/drawing/2014/main" id="{AF7D4831-448C-2FFB-6216-962ACA87F4B1}"/>
              </a:ext>
            </a:extLst>
          </p:cNvPr>
          <p:cNvSpPr txBox="1"/>
          <p:nvPr/>
        </p:nvSpPr>
        <p:spPr>
          <a:xfrm>
            <a:off x="2559504" y="4041266"/>
            <a:ext cx="8789436" cy="1107996"/>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The Founder</a:t>
            </a:r>
          </a:p>
        </p:txBody>
      </p:sp>
      <p:pic>
        <p:nvPicPr>
          <p:cNvPr id="18" name="Graphic 17" descr="Ui Ux with solid fill">
            <a:extLst>
              <a:ext uri="{FF2B5EF4-FFF2-40B4-BE49-F238E27FC236}">
                <a16:creationId xmlns:a16="http://schemas.microsoft.com/office/drawing/2014/main" id="{EB767F60-4BD6-0A62-50D4-2CB38022756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1823" y="5568629"/>
            <a:ext cx="2845442" cy="2845442"/>
          </a:xfrm>
          <a:prstGeom prst="rect">
            <a:avLst/>
          </a:prstGeom>
        </p:spPr>
      </p:pic>
      <p:pic>
        <p:nvPicPr>
          <p:cNvPr id="20" name="Graphic 19" descr="Group of people with solid fill">
            <a:extLst>
              <a:ext uri="{FF2B5EF4-FFF2-40B4-BE49-F238E27FC236}">
                <a16:creationId xmlns:a16="http://schemas.microsoft.com/office/drawing/2014/main" id="{A1ADF134-7A29-D7EC-A195-0FD1FE743D6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327202" y="5568628"/>
            <a:ext cx="3087328" cy="3087328"/>
          </a:xfrm>
          <a:prstGeom prst="rect">
            <a:avLst/>
          </a:prstGeom>
        </p:spPr>
      </p:pic>
      <p:sp>
        <p:nvSpPr>
          <p:cNvPr id="2" name="TextBox 1">
            <a:extLst>
              <a:ext uri="{FF2B5EF4-FFF2-40B4-BE49-F238E27FC236}">
                <a16:creationId xmlns:a16="http://schemas.microsoft.com/office/drawing/2014/main" id="{7F714FC5-E5BA-6A7F-14E9-9F0C9D361723}"/>
              </a:ext>
            </a:extLst>
          </p:cNvPr>
          <p:cNvSpPr txBox="1"/>
          <p:nvPr/>
        </p:nvSpPr>
        <p:spPr>
          <a:xfrm>
            <a:off x="1745247" y="9010650"/>
            <a:ext cx="6235634" cy="830997"/>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…is the most important</a:t>
            </a:r>
          </a:p>
        </p:txBody>
      </p:sp>
      <p:sp>
        <p:nvSpPr>
          <p:cNvPr id="7" name="TextBox 6">
            <a:extLst>
              <a:ext uri="{FF2B5EF4-FFF2-40B4-BE49-F238E27FC236}">
                <a16:creationId xmlns:a16="http://schemas.microsoft.com/office/drawing/2014/main" id="{3CB714AD-C7C5-D892-4350-629D41317A15}"/>
              </a:ext>
            </a:extLst>
          </p:cNvPr>
          <p:cNvSpPr txBox="1"/>
          <p:nvPr/>
        </p:nvSpPr>
        <p:spPr>
          <a:xfrm>
            <a:off x="8736725" y="9010650"/>
            <a:ext cx="6235634" cy="830997"/>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…is the most important</a:t>
            </a:r>
          </a:p>
        </p:txBody>
      </p:sp>
      <p:sp>
        <p:nvSpPr>
          <p:cNvPr id="12" name="TextBox 11">
            <a:extLst>
              <a:ext uri="{FF2B5EF4-FFF2-40B4-BE49-F238E27FC236}">
                <a16:creationId xmlns:a16="http://schemas.microsoft.com/office/drawing/2014/main" id="{32DEE0C2-2795-6A2F-38F4-97B5CE0BCEAC}"/>
              </a:ext>
            </a:extLst>
          </p:cNvPr>
          <p:cNvSpPr txBox="1"/>
          <p:nvPr/>
        </p:nvSpPr>
        <p:spPr>
          <a:xfrm>
            <a:off x="16753049" y="9010648"/>
            <a:ext cx="6235634" cy="830997"/>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…is the most important</a:t>
            </a:r>
          </a:p>
        </p:txBody>
      </p:sp>
    </p:spTree>
    <p:extLst>
      <p:ext uri="{BB962C8B-B14F-4D97-AF65-F5344CB8AC3E}">
        <p14:creationId xmlns:p14="http://schemas.microsoft.com/office/powerpoint/2010/main" val="30895380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99CA9-9715-18D3-B4AD-3B08844523F4}"/>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039528B-9870-B2CA-49A5-BC2E4E009499}"/>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think-cell data - do not delete" hidden="1">
                        <a:extLst>
                          <a:ext uri="{FF2B5EF4-FFF2-40B4-BE49-F238E27FC236}">
                            <a16:creationId xmlns:a16="http://schemas.microsoft.com/office/drawing/2014/main" id="{2039528B-9870-B2CA-49A5-BC2E4E009499}"/>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3170058-999F-6E85-953C-B15351160E75}"/>
              </a:ext>
            </a:extLst>
          </p:cNvPr>
          <p:cNvSpPr>
            <a:spLocks noGrp="1"/>
          </p:cNvSpPr>
          <p:nvPr>
            <p:ph type="title"/>
          </p:nvPr>
        </p:nvSpPr>
        <p:spPr/>
        <p:txBody>
          <a:bodyPr vert="horz"/>
          <a:lstStyle/>
          <a:p>
            <a:r>
              <a:rPr lang="en-US"/>
              <a:t>Why invest in software?</a:t>
            </a:r>
          </a:p>
        </p:txBody>
      </p:sp>
      <p:sp>
        <p:nvSpPr>
          <p:cNvPr id="3" name="Text Placeholder 2">
            <a:extLst>
              <a:ext uri="{FF2B5EF4-FFF2-40B4-BE49-F238E27FC236}">
                <a16:creationId xmlns:a16="http://schemas.microsoft.com/office/drawing/2014/main" id="{A6B59384-51DF-DBD3-D872-B8DB2FD7E02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49341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6F005-A081-D563-3A58-326865674036}"/>
            </a:ext>
          </a:extLst>
        </p:cNvPr>
        <p:cNvGrpSpPr/>
        <p:nvPr/>
      </p:nvGrpSpPr>
      <p:grpSpPr>
        <a:xfrm>
          <a:off x="0" y="0"/>
          <a:ext cx="0" cy="0"/>
          <a:chOff x="0" y="0"/>
          <a:chExt cx="0" cy="0"/>
        </a:xfrm>
      </p:grpSpPr>
      <p:pic>
        <p:nvPicPr>
          <p:cNvPr id="8" name="Picture 7" descr="A person working on a wood table&#10;&#10;Description automatically generated">
            <a:extLst>
              <a:ext uri="{FF2B5EF4-FFF2-40B4-BE49-F238E27FC236}">
                <a16:creationId xmlns:a16="http://schemas.microsoft.com/office/drawing/2014/main" id="{B41E1A8C-02DB-6FF9-9DA2-90DE42D5821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8864" b="18928"/>
          <a:stretch/>
        </p:blipFill>
        <p:spPr>
          <a:xfrm>
            <a:off x="0" y="-1"/>
            <a:ext cx="24384000" cy="13716002"/>
          </a:xfrm>
          <a:prstGeom prst="rect">
            <a:avLst/>
          </a:prstGeom>
        </p:spPr>
      </p:pic>
    </p:spTree>
    <p:extLst>
      <p:ext uri="{BB962C8B-B14F-4D97-AF65-F5344CB8AC3E}">
        <p14:creationId xmlns:p14="http://schemas.microsoft.com/office/powerpoint/2010/main" val="10651906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39504-D66C-4A75-5A0A-A8C33FA26344}"/>
            </a:ext>
          </a:extLst>
        </p:cNvPr>
        <p:cNvGrpSpPr/>
        <p:nvPr/>
      </p:nvGrpSpPr>
      <p:grpSpPr>
        <a:xfrm>
          <a:off x="0" y="0"/>
          <a:ext cx="0" cy="0"/>
          <a:chOff x="0" y="0"/>
          <a:chExt cx="0" cy="0"/>
        </a:xfrm>
      </p:grpSpPr>
      <p:pic>
        <p:nvPicPr>
          <p:cNvPr id="3" name="Picture 2" descr="A person wearing a cowboy hat holding a hoe&#10;&#10;Description automatically generated">
            <a:extLst>
              <a:ext uri="{FF2B5EF4-FFF2-40B4-BE49-F238E27FC236}">
                <a16:creationId xmlns:a16="http://schemas.microsoft.com/office/drawing/2014/main" id="{E30FE4D6-7CB7-231F-6BAD-0BA263E5027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7707" b="7707"/>
          <a:stretch/>
        </p:blipFill>
        <p:spPr>
          <a:xfrm>
            <a:off x="0" y="0"/>
            <a:ext cx="24384000" cy="13716000"/>
          </a:xfrm>
          <a:prstGeom prst="rect">
            <a:avLst/>
          </a:prstGeom>
        </p:spPr>
      </p:pic>
    </p:spTree>
    <p:extLst>
      <p:ext uri="{BB962C8B-B14F-4D97-AF65-F5344CB8AC3E}">
        <p14:creationId xmlns:p14="http://schemas.microsoft.com/office/powerpoint/2010/main" val="3994242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39D52-7622-3FBC-AC51-E6D03090897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69CB29-DFDB-009A-9848-510896E5DD3B}"/>
              </a:ext>
            </a:extLst>
          </p:cNvPr>
          <p:cNvSpPr>
            <a:spLocks noGrp="1"/>
          </p:cNvSpPr>
          <p:nvPr>
            <p:ph type="body" sz="quarter" idx="10"/>
          </p:nvPr>
        </p:nvSpPr>
        <p:spPr>
          <a:xfrm>
            <a:off x="1981200" y="2479920"/>
            <a:ext cx="21721482" cy="10004425"/>
          </a:xfrm>
        </p:spPr>
        <p:txBody>
          <a:bodyPr/>
          <a:lstStyle/>
          <a:p>
            <a:pPr marL="685800" indent="-685800">
              <a:buFont typeface="Arial" panose="020B0604020202020204" pitchFamily="34" charset="0"/>
              <a:buChar char="•"/>
            </a:pPr>
            <a:r>
              <a:rPr lang="en-US"/>
              <a:t>Create awareness of ATS “leverage private investment” goals</a:t>
            </a:r>
          </a:p>
          <a:p>
            <a:pPr marL="685800" indent="-685800">
              <a:buFont typeface="Arial" panose="020B0604020202020204" pitchFamily="34" charset="0"/>
              <a:buChar char="•"/>
            </a:pPr>
            <a:r>
              <a:rPr lang="en-US"/>
              <a:t>Content will help average PM, systems engineer, IPT member understand the VC world</a:t>
            </a:r>
          </a:p>
          <a:p>
            <a:pPr marL="685800" indent="-685800">
              <a:buFont typeface="Arial" panose="020B0604020202020204" pitchFamily="34" charset="0"/>
              <a:buChar char="•"/>
            </a:pPr>
            <a:r>
              <a:rPr lang="en-US"/>
              <a:t>Expands some concepts from WAU recently 2026 webinars:</a:t>
            </a:r>
          </a:p>
          <a:p>
            <a:pPr marL="1600200" lvl="2" indent="-685800">
              <a:buFont typeface="Arial" panose="020B0604020202020204" pitchFamily="34" charset="0"/>
              <a:buChar char="•"/>
            </a:pPr>
            <a:r>
              <a:rPr lang="en-US" sz="3600"/>
              <a:t>05 March: “Capital Expenditures – How Venture Capital Works and What You Should Know” – Mr. Mike Brown, Shield Capital LLC</a:t>
            </a:r>
          </a:p>
          <a:p>
            <a:pPr marL="1600200" lvl="2" indent="-685800">
              <a:buFont typeface="Arial" panose="020B0604020202020204" pitchFamily="34" charset="0"/>
              <a:buChar char="•"/>
            </a:pPr>
            <a:r>
              <a:rPr lang="en-US" sz="3600"/>
              <a:t>11 June: “Mobilizing Private Capital for Defense” – Sam Moyer, NDIA Emerging Tech. Institute</a:t>
            </a:r>
          </a:p>
          <a:p>
            <a:pPr marL="685800" indent="-6858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AC2F6CF6-C34B-C37A-F377-3FE9A3EE073F}"/>
              </a:ext>
            </a:extLst>
          </p:cNvPr>
          <p:cNvSpPr>
            <a:spLocks noGrp="1"/>
          </p:cNvSpPr>
          <p:nvPr>
            <p:ph type="body" sz="quarter" idx="11"/>
          </p:nvPr>
        </p:nvSpPr>
        <p:spPr/>
        <p:txBody>
          <a:bodyPr/>
          <a:lstStyle/>
          <a:p>
            <a:r>
              <a:rPr lang="en-US"/>
              <a:t>Topic Purpose</a:t>
            </a:r>
          </a:p>
        </p:txBody>
      </p:sp>
      <p:sp>
        <p:nvSpPr>
          <p:cNvPr id="6" name="Rectangle 5">
            <a:extLst>
              <a:ext uri="{FF2B5EF4-FFF2-40B4-BE49-F238E27FC236}">
                <a16:creationId xmlns:a16="http://schemas.microsoft.com/office/drawing/2014/main" id="{4ECB6012-8453-6281-6CCB-88B78E5D9DD1}"/>
              </a:ext>
            </a:extLst>
          </p:cNvPr>
          <p:cNvSpPr/>
          <p:nvPr/>
        </p:nvSpPr>
        <p:spPr>
          <a:xfrm>
            <a:off x="1231392" y="9147181"/>
            <a:ext cx="22471290" cy="841256"/>
          </a:xfrm>
          <a:prstGeom prst="rect">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a:ln>
                  <a:noFill/>
                </a:ln>
                <a:solidFill>
                  <a:srgbClr val="FFFFFF"/>
                </a:solidFill>
                <a:effectLst/>
                <a:uFillTx/>
                <a:latin typeface="+mn-lt"/>
                <a:ea typeface="+mn-ea"/>
                <a:cs typeface="+mn-cs"/>
                <a:sym typeface="Helvetica Light"/>
              </a:rPr>
              <a:t>Goal: increase aw</a:t>
            </a:r>
            <a:r>
              <a:rPr lang="en-US" sz="4800">
                <a:solidFill>
                  <a:srgbClr val="FFFFFF"/>
                </a:solidFill>
              </a:rPr>
              <a:t>areness &amp; drive dialogue between/among government &amp; industry</a:t>
            </a:r>
            <a:endParaRPr kumimoji="0" lang="en-US" sz="48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2924372622"/>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DA2C3-3423-BF06-051D-3BB2736961F4}"/>
            </a:ext>
          </a:extLst>
        </p:cNvPr>
        <p:cNvGrpSpPr/>
        <p:nvPr/>
      </p:nvGrpSpPr>
      <p:grpSpPr>
        <a:xfrm>
          <a:off x="0" y="0"/>
          <a:ext cx="0" cy="0"/>
          <a:chOff x="0" y="0"/>
          <a:chExt cx="0" cy="0"/>
        </a:xfrm>
      </p:grpSpPr>
      <p:pic>
        <p:nvPicPr>
          <p:cNvPr id="4" name="Picture 3" descr="A person holding an object&#10;&#10;Description automatically generated">
            <a:extLst>
              <a:ext uri="{FF2B5EF4-FFF2-40B4-BE49-F238E27FC236}">
                <a16:creationId xmlns:a16="http://schemas.microsoft.com/office/drawing/2014/main" id="{A8B3DBC1-F493-815B-6AF9-480C3153BD2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24384000" cy="13716000"/>
          </a:xfrm>
          <a:prstGeom prst="rect">
            <a:avLst/>
          </a:prstGeom>
        </p:spPr>
      </p:pic>
    </p:spTree>
    <p:extLst>
      <p:ext uri="{BB962C8B-B14F-4D97-AF65-F5344CB8AC3E}">
        <p14:creationId xmlns:p14="http://schemas.microsoft.com/office/powerpoint/2010/main" val="703928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1AC7E-D21B-8850-A99E-B8A63D266C42}"/>
            </a:ext>
          </a:extLst>
        </p:cNvPr>
        <p:cNvGrpSpPr/>
        <p:nvPr/>
      </p:nvGrpSpPr>
      <p:grpSpPr>
        <a:xfrm>
          <a:off x="0" y="0"/>
          <a:ext cx="0" cy="0"/>
          <a:chOff x="0" y="0"/>
          <a:chExt cx="0" cy="0"/>
        </a:xfrm>
      </p:grpSpPr>
      <p:pic>
        <p:nvPicPr>
          <p:cNvPr id="13" name="Picture 12" descr="A person wearing headphones sitting at a desk using a computer&#10;&#10;Description automatically generated">
            <a:extLst>
              <a:ext uri="{FF2B5EF4-FFF2-40B4-BE49-F238E27FC236}">
                <a16:creationId xmlns:a16="http://schemas.microsoft.com/office/drawing/2014/main" id="{2DFA2EB3-1962-09C8-8690-547DCEF16F8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1715" b="3874"/>
          <a:stretch/>
        </p:blipFill>
        <p:spPr>
          <a:xfrm>
            <a:off x="0" y="2"/>
            <a:ext cx="24384000" cy="13716000"/>
          </a:xfrm>
          <a:prstGeom prst="rect">
            <a:avLst/>
          </a:prstGeom>
        </p:spPr>
      </p:pic>
    </p:spTree>
    <p:extLst>
      <p:ext uri="{BB962C8B-B14F-4D97-AF65-F5344CB8AC3E}">
        <p14:creationId xmlns:p14="http://schemas.microsoft.com/office/powerpoint/2010/main" val="4421070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78727-3913-67ED-1C21-AA992B79F4F1}"/>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92F7666-CBE9-3F42-E918-88ADBCF50703}"/>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think-cell data - do not delete" hidden="1">
                        <a:extLst>
                          <a:ext uri="{FF2B5EF4-FFF2-40B4-BE49-F238E27FC236}">
                            <a16:creationId xmlns:a16="http://schemas.microsoft.com/office/drawing/2014/main" id="{E92F7666-CBE9-3F42-E918-88ADBCF50703}"/>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410284D-3A33-E0BD-EED8-0C05480B7C08}"/>
              </a:ext>
            </a:extLst>
          </p:cNvPr>
          <p:cNvSpPr>
            <a:spLocks noGrp="1"/>
          </p:cNvSpPr>
          <p:nvPr>
            <p:ph type="title"/>
          </p:nvPr>
        </p:nvSpPr>
        <p:spPr/>
        <p:txBody>
          <a:bodyPr vert="horz"/>
          <a:lstStyle/>
          <a:p>
            <a:r>
              <a:rPr lang="en-US"/>
              <a:t>Software is like books, music, and movies…</a:t>
            </a:r>
          </a:p>
        </p:txBody>
      </p:sp>
      <p:sp>
        <p:nvSpPr>
          <p:cNvPr id="22" name="TextBox 21">
            <a:extLst>
              <a:ext uri="{FF2B5EF4-FFF2-40B4-BE49-F238E27FC236}">
                <a16:creationId xmlns:a16="http://schemas.microsoft.com/office/drawing/2014/main" id="{F9624C63-8489-2277-0276-C4E7EDDFB4AD}"/>
              </a:ext>
            </a:extLst>
          </p:cNvPr>
          <p:cNvSpPr txBox="1"/>
          <p:nvPr/>
        </p:nvSpPr>
        <p:spPr>
          <a:xfrm>
            <a:off x="1676401" y="6324601"/>
            <a:ext cx="5962650" cy="2462213"/>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154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1x</a:t>
            </a:r>
          </a:p>
        </p:txBody>
      </p:sp>
      <p:sp>
        <p:nvSpPr>
          <p:cNvPr id="24" name="TextBox 23">
            <a:extLst>
              <a:ext uri="{FF2B5EF4-FFF2-40B4-BE49-F238E27FC236}">
                <a16:creationId xmlns:a16="http://schemas.microsoft.com/office/drawing/2014/main" id="{6B871AC7-8512-FFA5-B7BF-E7555EB6B51B}"/>
              </a:ext>
            </a:extLst>
          </p:cNvPr>
          <p:cNvSpPr txBox="1"/>
          <p:nvPr/>
        </p:nvSpPr>
        <p:spPr>
          <a:xfrm>
            <a:off x="9906000" y="6324600"/>
            <a:ext cx="13182600" cy="2462213"/>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154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1,000,000,000x</a:t>
            </a:r>
          </a:p>
        </p:txBody>
      </p:sp>
      <p:sp>
        <p:nvSpPr>
          <p:cNvPr id="26" name="TextBox 25">
            <a:extLst>
              <a:ext uri="{FF2B5EF4-FFF2-40B4-BE49-F238E27FC236}">
                <a16:creationId xmlns:a16="http://schemas.microsoft.com/office/drawing/2014/main" id="{6DB5F55C-DDE3-4BD2-3127-F497D5645CA8}"/>
              </a:ext>
            </a:extLst>
          </p:cNvPr>
          <p:cNvSpPr txBox="1"/>
          <p:nvPr/>
        </p:nvSpPr>
        <p:spPr>
          <a:xfrm>
            <a:off x="1676402" y="5401270"/>
            <a:ext cx="5962648" cy="1107996"/>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Make it once…</a:t>
            </a:r>
          </a:p>
        </p:txBody>
      </p:sp>
      <p:sp>
        <p:nvSpPr>
          <p:cNvPr id="28" name="TextBox 27">
            <a:extLst>
              <a:ext uri="{FF2B5EF4-FFF2-40B4-BE49-F238E27FC236}">
                <a16:creationId xmlns:a16="http://schemas.microsoft.com/office/drawing/2014/main" id="{18BD83C5-A321-F94C-AC54-B6FC7BE5168F}"/>
              </a:ext>
            </a:extLst>
          </p:cNvPr>
          <p:cNvSpPr txBox="1"/>
          <p:nvPr/>
        </p:nvSpPr>
        <p:spPr>
          <a:xfrm>
            <a:off x="9905999" y="5401270"/>
            <a:ext cx="13182598" cy="1107996"/>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Sell it a billion times…</a:t>
            </a:r>
          </a:p>
        </p:txBody>
      </p:sp>
    </p:spTree>
    <p:extLst>
      <p:ext uri="{BB962C8B-B14F-4D97-AF65-F5344CB8AC3E}">
        <p14:creationId xmlns:p14="http://schemas.microsoft.com/office/powerpoint/2010/main" val="12595123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694ED-ABB4-47E7-323B-BA2B6E3EDB80}"/>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3DE125B-9018-8D7F-F3F9-928792FC9ED0}"/>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think-cell data - do not delete" hidden="1">
                        <a:extLst>
                          <a:ext uri="{FF2B5EF4-FFF2-40B4-BE49-F238E27FC236}">
                            <a16:creationId xmlns:a16="http://schemas.microsoft.com/office/drawing/2014/main" id="{33DE125B-9018-8D7F-F3F9-928792FC9ED0}"/>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715D822-2A40-ACA2-6669-3E26B8494FD6}"/>
              </a:ext>
            </a:extLst>
          </p:cNvPr>
          <p:cNvSpPr>
            <a:spLocks noGrp="1"/>
          </p:cNvSpPr>
          <p:nvPr>
            <p:ph type="title"/>
          </p:nvPr>
        </p:nvSpPr>
        <p:spPr/>
        <p:txBody>
          <a:bodyPr vert="horz"/>
          <a:lstStyle/>
          <a:p>
            <a:r>
              <a:rPr lang="en-US"/>
              <a:t>Software is more profitable</a:t>
            </a:r>
          </a:p>
        </p:txBody>
      </p:sp>
      <p:sp>
        <p:nvSpPr>
          <p:cNvPr id="7" name="Rectangle 6">
            <a:extLst>
              <a:ext uri="{FF2B5EF4-FFF2-40B4-BE49-F238E27FC236}">
                <a16:creationId xmlns:a16="http://schemas.microsoft.com/office/drawing/2014/main" id="{94EDA185-CE5A-ECBC-C015-195ACAC5FAD3}"/>
              </a:ext>
            </a:extLst>
          </p:cNvPr>
          <p:cNvSpPr/>
          <p:nvPr/>
        </p:nvSpPr>
        <p:spPr>
          <a:xfrm>
            <a:off x="7220864" y="8599714"/>
            <a:ext cx="4238172" cy="156754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Cost of Raw Goods</a:t>
            </a:r>
          </a:p>
        </p:txBody>
      </p:sp>
      <p:sp>
        <p:nvSpPr>
          <p:cNvPr id="8" name="Rectangle 7">
            <a:extLst>
              <a:ext uri="{FF2B5EF4-FFF2-40B4-BE49-F238E27FC236}">
                <a16:creationId xmlns:a16="http://schemas.microsoft.com/office/drawing/2014/main" id="{6E752405-1F20-9045-971C-674AB34B86DF}"/>
              </a:ext>
            </a:extLst>
          </p:cNvPr>
          <p:cNvSpPr/>
          <p:nvPr/>
        </p:nvSpPr>
        <p:spPr>
          <a:xfrm>
            <a:off x="7220864" y="10424886"/>
            <a:ext cx="4238172" cy="156754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Cost of Labor to Assemble</a:t>
            </a:r>
          </a:p>
        </p:txBody>
      </p:sp>
      <p:sp>
        <p:nvSpPr>
          <p:cNvPr id="9" name="Rectangle 8">
            <a:extLst>
              <a:ext uri="{FF2B5EF4-FFF2-40B4-BE49-F238E27FC236}">
                <a16:creationId xmlns:a16="http://schemas.microsoft.com/office/drawing/2014/main" id="{5CFE7EF5-CEB5-C39D-2AD1-7D1EE2D6ED7F}"/>
              </a:ext>
            </a:extLst>
          </p:cNvPr>
          <p:cNvSpPr/>
          <p:nvPr/>
        </p:nvSpPr>
        <p:spPr>
          <a:xfrm>
            <a:off x="1676400" y="5196114"/>
            <a:ext cx="4238172" cy="679631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Product Price</a:t>
            </a:r>
          </a:p>
        </p:txBody>
      </p:sp>
      <p:sp>
        <p:nvSpPr>
          <p:cNvPr id="10" name="Rectangle 9">
            <a:extLst>
              <a:ext uri="{FF2B5EF4-FFF2-40B4-BE49-F238E27FC236}">
                <a16:creationId xmlns:a16="http://schemas.microsoft.com/office/drawing/2014/main" id="{21400CD2-E7FF-2F3F-7A50-84B0389C4C77}"/>
              </a:ext>
            </a:extLst>
          </p:cNvPr>
          <p:cNvSpPr/>
          <p:nvPr/>
        </p:nvSpPr>
        <p:spPr>
          <a:xfrm>
            <a:off x="7220864" y="7111999"/>
            <a:ext cx="4238172" cy="123008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Cost of Operating Factory</a:t>
            </a:r>
          </a:p>
        </p:txBody>
      </p:sp>
      <p:sp>
        <p:nvSpPr>
          <p:cNvPr id="11" name="Rectangle 10">
            <a:extLst>
              <a:ext uri="{FF2B5EF4-FFF2-40B4-BE49-F238E27FC236}">
                <a16:creationId xmlns:a16="http://schemas.microsoft.com/office/drawing/2014/main" id="{E86F4BCE-4CAB-88CE-0528-46E087BAA030}"/>
              </a:ext>
            </a:extLst>
          </p:cNvPr>
          <p:cNvSpPr/>
          <p:nvPr/>
        </p:nvSpPr>
        <p:spPr>
          <a:xfrm>
            <a:off x="7220864" y="6270172"/>
            <a:ext cx="4238172" cy="58419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Cost of Marketing</a:t>
            </a:r>
          </a:p>
        </p:txBody>
      </p:sp>
      <p:sp>
        <p:nvSpPr>
          <p:cNvPr id="12" name="Rectangle 11">
            <a:extLst>
              <a:ext uri="{FF2B5EF4-FFF2-40B4-BE49-F238E27FC236}">
                <a16:creationId xmlns:a16="http://schemas.microsoft.com/office/drawing/2014/main" id="{C0A5D951-C68A-8C00-2CAF-9C7008906170}"/>
              </a:ext>
            </a:extLst>
          </p:cNvPr>
          <p:cNvSpPr/>
          <p:nvPr/>
        </p:nvSpPr>
        <p:spPr>
          <a:xfrm>
            <a:off x="7220864" y="5196114"/>
            <a:ext cx="4238172" cy="81642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Profit</a:t>
            </a:r>
          </a:p>
        </p:txBody>
      </p:sp>
      <p:sp>
        <p:nvSpPr>
          <p:cNvPr id="14" name="Rectangle 13">
            <a:extLst>
              <a:ext uri="{FF2B5EF4-FFF2-40B4-BE49-F238E27FC236}">
                <a16:creationId xmlns:a16="http://schemas.microsoft.com/office/drawing/2014/main" id="{2B8D35BF-3589-0C51-9424-41624A39595A}"/>
              </a:ext>
            </a:extLst>
          </p:cNvPr>
          <p:cNvSpPr/>
          <p:nvPr/>
        </p:nvSpPr>
        <p:spPr>
          <a:xfrm>
            <a:off x="18309792" y="10566410"/>
            <a:ext cx="4238172" cy="58419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Cost of Marketing</a:t>
            </a:r>
          </a:p>
        </p:txBody>
      </p:sp>
      <p:sp>
        <p:nvSpPr>
          <p:cNvPr id="15" name="Rectangle 14">
            <a:extLst>
              <a:ext uri="{FF2B5EF4-FFF2-40B4-BE49-F238E27FC236}">
                <a16:creationId xmlns:a16="http://schemas.microsoft.com/office/drawing/2014/main" id="{2631981C-7135-B992-8CAF-3DF3FA88E6BC}"/>
              </a:ext>
            </a:extLst>
          </p:cNvPr>
          <p:cNvSpPr/>
          <p:nvPr/>
        </p:nvSpPr>
        <p:spPr>
          <a:xfrm>
            <a:off x="12765328" y="5196114"/>
            <a:ext cx="4238172" cy="679631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Product Price</a:t>
            </a:r>
          </a:p>
        </p:txBody>
      </p:sp>
      <p:sp>
        <p:nvSpPr>
          <p:cNvPr id="18" name="Rectangle 17">
            <a:extLst>
              <a:ext uri="{FF2B5EF4-FFF2-40B4-BE49-F238E27FC236}">
                <a16:creationId xmlns:a16="http://schemas.microsoft.com/office/drawing/2014/main" id="{055A2DD1-84BE-6BD8-D8BB-0B91CDF15E93}"/>
              </a:ext>
            </a:extLst>
          </p:cNvPr>
          <p:cNvSpPr/>
          <p:nvPr/>
        </p:nvSpPr>
        <p:spPr>
          <a:xfrm>
            <a:off x="18309792" y="5196114"/>
            <a:ext cx="4238172" cy="511266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Profit</a:t>
            </a:r>
          </a:p>
        </p:txBody>
      </p:sp>
      <p:cxnSp>
        <p:nvCxnSpPr>
          <p:cNvPr id="21" name="Connector: Curved 20">
            <a:extLst>
              <a:ext uri="{FF2B5EF4-FFF2-40B4-BE49-F238E27FC236}">
                <a16:creationId xmlns:a16="http://schemas.microsoft.com/office/drawing/2014/main" id="{D0F2C0C9-A76B-CA6F-33F8-61A0EBACBFE9}"/>
              </a:ext>
            </a:extLst>
          </p:cNvPr>
          <p:cNvCxnSpPr>
            <a:cxnSpLocks/>
            <a:stCxn id="9" idx="3"/>
            <a:endCxn id="12" idx="1"/>
          </p:cNvCxnSpPr>
          <p:nvPr/>
        </p:nvCxnSpPr>
        <p:spPr>
          <a:xfrm flipV="1">
            <a:off x="5914572" y="5604328"/>
            <a:ext cx="1306292" cy="2989944"/>
          </a:xfrm>
          <a:prstGeom prst="curvedConnector3">
            <a:avLst>
              <a:gd name="adj1" fmla="val 34445"/>
            </a:avLst>
          </a:prstGeom>
        </p:spPr>
        <p:style>
          <a:lnRef idx="1">
            <a:schemeClr val="accent1"/>
          </a:lnRef>
          <a:fillRef idx="0">
            <a:schemeClr val="accent1"/>
          </a:fillRef>
          <a:effectRef idx="0">
            <a:schemeClr val="accent1"/>
          </a:effectRef>
          <a:fontRef idx="minor">
            <a:schemeClr val="tx1"/>
          </a:fontRef>
        </p:style>
      </p:cxnSp>
      <p:cxnSp>
        <p:nvCxnSpPr>
          <p:cNvPr id="23" name="Connector: Curved 22">
            <a:extLst>
              <a:ext uri="{FF2B5EF4-FFF2-40B4-BE49-F238E27FC236}">
                <a16:creationId xmlns:a16="http://schemas.microsoft.com/office/drawing/2014/main" id="{5ADF058E-D432-132B-79DF-8AFADD454FC1}"/>
              </a:ext>
            </a:extLst>
          </p:cNvPr>
          <p:cNvCxnSpPr>
            <a:cxnSpLocks/>
            <a:stCxn id="9" idx="3"/>
            <a:endCxn id="11" idx="1"/>
          </p:cNvCxnSpPr>
          <p:nvPr/>
        </p:nvCxnSpPr>
        <p:spPr>
          <a:xfrm flipV="1">
            <a:off x="5914572" y="6562271"/>
            <a:ext cx="1306292" cy="2032002"/>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7" name="Connector: Curved 26">
            <a:extLst>
              <a:ext uri="{FF2B5EF4-FFF2-40B4-BE49-F238E27FC236}">
                <a16:creationId xmlns:a16="http://schemas.microsoft.com/office/drawing/2014/main" id="{F151C03B-78FE-643E-08F4-222E56C09056}"/>
              </a:ext>
            </a:extLst>
          </p:cNvPr>
          <p:cNvCxnSpPr>
            <a:cxnSpLocks/>
            <a:stCxn id="9" idx="3"/>
            <a:endCxn id="10" idx="1"/>
          </p:cNvCxnSpPr>
          <p:nvPr/>
        </p:nvCxnSpPr>
        <p:spPr>
          <a:xfrm flipV="1">
            <a:off x="5914572" y="7727043"/>
            <a:ext cx="1306292" cy="867230"/>
          </a:xfrm>
          <a:prstGeom prst="curvedConnector3">
            <a:avLst>
              <a:gd name="adj1" fmla="val 70000"/>
            </a:avLst>
          </a:prstGeom>
        </p:spPr>
        <p:style>
          <a:lnRef idx="1">
            <a:schemeClr val="accent1"/>
          </a:lnRef>
          <a:fillRef idx="0">
            <a:schemeClr val="accent1"/>
          </a:fillRef>
          <a:effectRef idx="0">
            <a:schemeClr val="accent1"/>
          </a:effectRef>
          <a:fontRef idx="minor">
            <a:schemeClr val="tx1"/>
          </a:fontRef>
        </p:style>
      </p:cxnSp>
      <p:cxnSp>
        <p:nvCxnSpPr>
          <p:cNvPr id="31" name="Connector: Curved 30">
            <a:extLst>
              <a:ext uri="{FF2B5EF4-FFF2-40B4-BE49-F238E27FC236}">
                <a16:creationId xmlns:a16="http://schemas.microsoft.com/office/drawing/2014/main" id="{AE6FD46D-2A9D-50AF-816D-A36D57342DEA}"/>
              </a:ext>
            </a:extLst>
          </p:cNvPr>
          <p:cNvCxnSpPr>
            <a:cxnSpLocks/>
            <a:stCxn id="9" idx="3"/>
            <a:endCxn id="7" idx="1"/>
          </p:cNvCxnSpPr>
          <p:nvPr/>
        </p:nvCxnSpPr>
        <p:spPr>
          <a:xfrm>
            <a:off x="5914572" y="8594273"/>
            <a:ext cx="1306292" cy="789214"/>
          </a:xfrm>
          <a:prstGeom prst="curvedConnector3">
            <a:avLst>
              <a:gd name="adj1" fmla="val 72222"/>
            </a:avLst>
          </a:prstGeom>
        </p:spPr>
        <p:style>
          <a:lnRef idx="1">
            <a:schemeClr val="accent1"/>
          </a:lnRef>
          <a:fillRef idx="0">
            <a:schemeClr val="accent1"/>
          </a:fillRef>
          <a:effectRef idx="0">
            <a:schemeClr val="accent1"/>
          </a:effectRef>
          <a:fontRef idx="minor">
            <a:schemeClr val="tx1"/>
          </a:fontRef>
        </p:style>
      </p:cxnSp>
      <p:cxnSp>
        <p:nvCxnSpPr>
          <p:cNvPr id="35" name="Connector: Curved 34">
            <a:extLst>
              <a:ext uri="{FF2B5EF4-FFF2-40B4-BE49-F238E27FC236}">
                <a16:creationId xmlns:a16="http://schemas.microsoft.com/office/drawing/2014/main" id="{2116AB14-3053-7F8A-8D3B-A20FA46978A7}"/>
              </a:ext>
            </a:extLst>
          </p:cNvPr>
          <p:cNvCxnSpPr>
            <a:cxnSpLocks/>
            <a:stCxn id="9" idx="3"/>
            <a:endCxn id="8" idx="1"/>
          </p:cNvCxnSpPr>
          <p:nvPr/>
        </p:nvCxnSpPr>
        <p:spPr>
          <a:xfrm>
            <a:off x="5914572" y="8594273"/>
            <a:ext cx="1306292" cy="2614386"/>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17162ADE-CBF8-665D-FE8B-4B3CF4110CF4}"/>
              </a:ext>
            </a:extLst>
          </p:cNvPr>
          <p:cNvSpPr txBox="1"/>
          <p:nvPr/>
        </p:nvSpPr>
        <p:spPr>
          <a:xfrm>
            <a:off x="1676400" y="3820807"/>
            <a:ext cx="9782636" cy="738664"/>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Bose Headphones – Retail Price, $239</a:t>
            </a:r>
          </a:p>
        </p:txBody>
      </p:sp>
      <p:sp>
        <p:nvSpPr>
          <p:cNvPr id="39" name="TextBox 38">
            <a:extLst>
              <a:ext uri="{FF2B5EF4-FFF2-40B4-BE49-F238E27FC236}">
                <a16:creationId xmlns:a16="http://schemas.microsoft.com/office/drawing/2014/main" id="{A463AA33-9BB7-D82C-1135-102A2A11EF92}"/>
              </a:ext>
            </a:extLst>
          </p:cNvPr>
          <p:cNvSpPr txBox="1"/>
          <p:nvPr/>
        </p:nvSpPr>
        <p:spPr>
          <a:xfrm>
            <a:off x="12765328" y="3820807"/>
            <a:ext cx="9782636" cy="738664"/>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Adobe Photoshop – Retail Price, $239</a:t>
            </a:r>
          </a:p>
        </p:txBody>
      </p:sp>
      <p:sp>
        <p:nvSpPr>
          <p:cNvPr id="43" name="Rectangle 42">
            <a:extLst>
              <a:ext uri="{FF2B5EF4-FFF2-40B4-BE49-F238E27FC236}">
                <a16:creationId xmlns:a16="http://schemas.microsoft.com/office/drawing/2014/main" id="{F89B550D-7BB7-1B30-A168-ABEF8E233539}"/>
              </a:ext>
            </a:extLst>
          </p:cNvPr>
          <p:cNvSpPr/>
          <p:nvPr/>
        </p:nvSpPr>
        <p:spPr>
          <a:xfrm>
            <a:off x="18309792" y="11408234"/>
            <a:ext cx="4238172" cy="58419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Calibri" panose="020F0502020204030204"/>
                <a:ea typeface="+mn-ea"/>
                <a:cs typeface="+mn-cs"/>
                <a:sym typeface="Helvetica Light"/>
              </a:rPr>
              <a:t>Cost of Cloud</a:t>
            </a:r>
          </a:p>
        </p:txBody>
      </p:sp>
      <p:cxnSp>
        <p:nvCxnSpPr>
          <p:cNvPr id="44" name="Connector: Curved 43">
            <a:extLst>
              <a:ext uri="{FF2B5EF4-FFF2-40B4-BE49-F238E27FC236}">
                <a16:creationId xmlns:a16="http://schemas.microsoft.com/office/drawing/2014/main" id="{B15BFA6A-79B0-FD05-909E-5342C0D53DD0}"/>
              </a:ext>
            </a:extLst>
          </p:cNvPr>
          <p:cNvCxnSpPr>
            <a:cxnSpLocks/>
            <a:endCxn id="18" idx="1"/>
          </p:cNvCxnSpPr>
          <p:nvPr/>
        </p:nvCxnSpPr>
        <p:spPr>
          <a:xfrm flipV="1">
            <a:off x="17003500" y="7752448"/>
            <a:ext cx="1306292" cy="841824"/>
          </a:xfrm>
          <a:prstGeom prst="curvedConnector3">
            <a:avLst>
              <a:gd name="adj1" fmla="val 36667"/>
            </a:avLst>
          </a:prstGeom>
        </p:spPr>
        <p:style>
          <a:lnRef idx="1">
            <a:schemeClr val="accent1"/>
          </a:lnRef>
          <a:fillRef idx="0">
            <a:schemeClr val="accent1"/>
          </a:fillRef>
          <a:effectRef idx="0">
            <a:schemeClr val="accent1"/>
          </a:effectRef>
          <a:fontRef idx="minor">
            <a:schemeClr val="tx1"/>
          </a:fontRef>
        </p:style>
      </p:cxnSp>
      <p:cxnSp>
        <p:nvCxnSpPr>
          <p:cNvPr id="45" name="Connector: Curved 44">
            <a:extLst>
              <a:ext uri="{FF2B5EF4-FFF2-40B4-BE49-F238E27FC236}">
                <a16:creationId xmlns:a16="http://schemas.microsoft.com/office/drawing/2014/main" id="{FBC901A4-CACC-2F7D-6A56-C91DBD4C55F8}"/>
              </a:ext>
            </a:extLst>
          </p:cNvPr>
          <p:cNvCxnSpPr>
            <a:cxnSpLocks/>
            <a:endCxn id="14" idx="1"/>
          </p:cNvCxnSpPr>
          <p:nvPr/>
        </p:nvCxnSpPr>
        <p:spPr>
          <a:xfrm rot="16200000" flipH="1">
            <a:off x="16524528" y="9073244"/>
            <a:ext cx="2264236" cy="1306292"/>
          </a:xfrm>
          <a:prstGeom prst="curvedConnector2">
            <a:avLst/>
          </a:prstGeom>
        </p:spPr>
        <p:style>
          <a:lnRef idx="1">
            <a:schemeClr val="accent1"/>
          </a:lnRef>
          <a:fillRef idx="0">
            <a:schemeClr val="accent1"/>
          </a:fillRef>
          <a:effectRef idx="0">
            <a:schemeClr val="accent1"/>
          </a:effectRef>
          <a:fontRef idx="minor">
            <a:schemeClr val="tx1"/>
          </a:fontRef>
        </p:style>
      </p:cxnSp>
      <p:cxnSp>
        <p:nvCxnSpPr>
          <p:cNvPr id="46" name="Connector: Curved 45">
            <a:extLst>
              <a:ext uri="{FF2B5EF4-FFF2-40B4-BE49-F238E27FC236}">
                <a16:creationId xmlns:a16="http://schemas.microsoft.com/office/drawing/2014/main" id="{3D63BA70-3888-608D-A703-3B641BC152F8}"/>
              </a:ext>
            </a:extLst>
          </p:cNvPr>
          <p:cNvCxnSpPr>
            <a:cxnSpLocks/>
            <a:endCxn id="43" idx="1"/>
          </p:cNvCxnSpPr>
          <p:nvPr/>
        </p:nvCxnSpPr>
        <p:spPr>
          <a:xfrm rot="16200000" flipH="1">
            <a:off x="16103616" y="9494156"/>
            <a:ext cx="3106060" cy="1306292"/>
          </a:xfrm>
          <a:prstGeom prst="curvedConnector2">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0101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91F13-FD28-BF29-6A39-1CFF0EE45252}"/>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FC2F202-C851-E7A4-335D-81BF99F8A2D3}"/>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think-cell data - do not delete" hidden="1">
                        <a:extLst>
                          <a:ext uri="{FF2B5EF4-FFF2-40B4-BE49-F238E27FC236}">
                            <a16:creationId xmlns:a16="http://schemas.microsoft.com/office/drawing/2014/main" id="{5FC2F202-C851-E7A4-335D-81BF99F8A2D3}"/>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47F9438-0E0B-7FC5-FCA6-3383A1CBA2D8}"/>
              </a:ext>
            </a:extLst>
          </p:cNvPr>
          <p:cNvSpPr>
            <a:spLocks noGrp="1"/>
          </p:cNvSpPr>
          <p:nvPr>
            <p:ph type="title"/>
          </p:nvPr>
        </p:nvSpPr>
        <p:spPr/>
        <p:txBody>
          <a:bodyPr vert="horz"/>
          <a:lstStyle/>
          <a:p>
            <a:r>
              <a:rPr lang="en-US"/>
              <a:t>Software sales are typically recurring</a:t>
            </a:r>
          </a:p>
        </p:txBody>
      </p:sp>
      <p:pic>
        <p:nvPicPr>
          <p:cNvPr id="81" name="Picture 80">
            <a:extLst>
              <a:ext uri="{FF2B5EF4-FFF2-40B4-BE49-F238E27FC236}">
                <a16:creationId xmlns:a16="http://schemas.microsoft.com/office/drawing/2014/main" id="{C5CFBA87-54DB-1CD8-DA7B-65AEE36421D4}"/>
              </a:ext>
            </a:extLst>
          </p:cNvPr>
          <p:cNvPicPr>
            <a:picLocks noChangeAspect="1"/>
          </p:cNvPicPr>
          <p:nvPr/>
        </p:nvPicPr>
        <p:blipFill rotWithShape="1">
          <a:blip r:embed="rId5"/>
          <a:srcRect r="80756" b="48600"/>
          <a:stretch/>
        </p:blipFill>
        <p:spPr>
          <a:xfrm>
            <a:off x="981150" y="4057652"/>
            <a:ext cx="4314752" cy="3769772"/>
          </a:xfrm>
          <a:prstGeom prst="rect">
            <a:avLst/>
          </a:prstGeom>
        </p:spPr>
      </p:pic>
      <p:sp>
        <p:nvSpPr>
          <p:cNvPr id="82" name="TextBox 81">
            <a:extLst>
              <a:ext uri="{FF2B5EF4-FFF2-40B4-BE49-F238E27FC236}">
                <a16:creationId xmlns:a16="http://schemas.microsoft.com/office/drawing/2014/main" id="{BE2F8481-11BE-7032-9CA9-3CB967AA8A2E}"/>
              </a:ext>
            </a:extLst>
          </p:cNvPr>
          <p:cNvSpPr txBox="1"/>
          <p:nvPr/>
        </p:nvSpPr>
        <p:spPr>
          <a:xfrm>
            <a:off x="5718027" y="3219451"/>
            <a:ext cx="4070642"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1</a:t>
            </a:r>
          </a:p>
        </p:txBody>
      </p:sp>
      <p:sp>
        <p:nvSpPr>
          <p:cNvPr id="83" name="TextBox 82">
            <a:extLst>
              <a:ext uri="{FF2B5EF4-FFF2-40B4-BE49-F238E27FC236}">
                <a16:creationId xmlns:a16="http://schemas.microsoft.com/office/drawing/2014/main" id="{FA9518DD-F276-F657-E4A6-04B087745C5C}"/>
              </a:ext>
            </a:extLst>
          </p:cNvPr>
          <p:cNvSpPr txBox="1"/>
          <p:nvPr/>
        </p:nvSpPr>
        <p:spPr>
          <a:xfrm>
            <a:off x="10226527" y="3214215"/>
            <a:ext cx="4070642"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2</a:t>
            </a:r>
          </a:p>
        </p:txBody>
      </p:sp>
      <p:sp>
        <p:nvSpPr>
          <p:cNvPr id="84" name="TextBox 83">
            <a:extLst>
              <a:ext uri="{FF2B5EF4-FFF2-40B4-BE49-F238E27FC236}">
                <a16:creationId xmlns:a16="http://schemas.microsoft.com/office/drawing/2014/main" id="{E870126F-B219-0C63-B4B3-D7862B89B861}"/>
              </a:ext>
            </a:extLst>
          </p:cNvPr>
          <p:cNvSpPr txBox="1"/>
          <p:nvPr/>
        </p:nvSpPr>
        <p:spPr>
          <a:xfrm>
            <a:off x="14735024" y="3214215"/>
            <a:ext cx="4070644"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3</a:t>
            </a:r>
          </a:p>
        </p:txBody>
      </p:sp>
      <p:sp>
        <p:nvSpPr>
          <p:cNvPr id="86" name="TextBox 85">
            <a:extLst>
              <a:ext uri="{FF2B5EF4-FFF2-40B4-BE49-F238E27FC236}">
                <a16:creationId xmlns:a16="http://schemas.microsoft.com/office/drawing/2014/main" id="{5912CC3D-8956-B6A1-F9C3-081FD0C0B117}"/>
              </a:ext>
            </a:extLst>
          </p:cNvPr>
          <p:cNvSpPr txBox="1"/>
          <p:nvPr/>
        </p:nvSpPr>
        <p:spPr>
          <a:xfrm>
            <a:off x="19243523" y="3214215"/>
            <a:ext cx="4070642"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4</a:t>
            </a:r>
          </a:p>
        </p:txBody>
      </p:sp>
      <p:sp>
        <p:nvSpPr>
          <p:cNvPr id="88" name="TextBox 87">
            <a:extLst>
              <a:ext uri="{FF2B5EF4-FFF2-40B4-BE49-F238E27FC236}">
                <a16:creationId xmlns:a16="http://schemas.microsoft.com/office/drawing/2014/main" id="{6F671961-148A-0903-D2F1-29A656756E18}"/>
              </a:ext>
            </a:extLst>
          </p:cNvPr>
          <p:cNvSpPr txBox="1"/>
          <p:nvPr/>
        </p:nvSpPr>
        <p:spPr>
          <a:xfrm>
            <a:off x="5718011" y="7953395"/>
            <a:ext cx="4070646"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5</a:t>
            </a:r>
          </a:p>
        </p:txBody>
      </p:sp>
      <p:sp>
        <p:nvSpPr>
          <p:cNvPr id="89" name="TextBox 88">
            <a:extLst>
              <a:ext uri="{FF2B5EF4-FFF2-40B4-BE49-F238E27FC236}">
                <a16:creationId xmlns:a16="http://schemas.microsoft.com/office/drawing/2014/main" id="{037DFB0C-0C20-2757-E44E-2DCC3AA379CA}"/>
              </a:ext>
            </a:extLst>
          </p:cNvPr>
          <p:cNvSpPr txBox="1"/>
          <p:nvPr/>
        </p:nvSpPr>
        <p:spPr>
          <a:xfrm>
            <a:off x="10226515" y="7948159"/>
            <a:ext cx="4070646"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6</a:t>
            </a:r>
          </a:p>
        </p:txBody>
      </p:sp>
      <p:sp>
        <p:nvSpPr>
          <p:cNvPr id="90" name="TextBox 89">
            <a:extLst>
              <a:ext uri="{FF2B5EF4-FFF2-40B4-BE49-F238E27FC236}">
                <a16:creationId xmlns:a16="http://schemas.microsoft.com/office/drawing/2014/main" id="{C2848481-7800-8BFF-3238-41C6EC3BE803}"/>
              </a:ext>
            </a:extLst>
          </p:cNvPr>
          <p:cNvSpPr txBox="1"/>
          <p:nvPr/>
        </p:nvSpPr>
        <p:spPr>
          <a:xfrm>
            <a:off x="14735019" y="7948159"/>
            <a:ext cx="4070646"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7</a:t>
            </a:r>
          </a:p>
        </p:txBody>
      </p:sp>
      <p:sp>
        <p:nvSpPr>
          <p:cNvPr id="91" name="TextBox 90">
            <a:extLst>
              <a:ext uri="{FF2B5EF4-FFF2-40B4-BE49-F238E27FC236}">
                <a16:creationId xmlns:a16="http://schemas.microsoft.com/office/drawing/2014/main" id="{DCB86DEB-B605-E067-7A44-486C7BF50775}"/>
              </a:ext>
            </a:extLst>
          </p:cNvPr>
          <p:cNvSpPr txBox="1"/>
          <p:nvPr/>
        </p:nvSpPr>
        <p:spPr>
          <a:xfrm>
            <a:off x="19243519" y="7948159"/>
            <a:ext cx="4070646"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8</a:t>
            </a:r>
          </a:p>
        </p:txBody>
      </p:sp>
      <p:sp>
        <p:nvSpPr>
          <p:cNvPr id="92" name="TextBox 91">
            <a:extLst>
              <a:ext uri="{FF2B5EF4-FFF2-40B4-BE49-F238E27FC236}">
                <a16:creationId xmlns:a16="http://schemas.microsoft.com/office/drawing/2014/main" id="{5738F349-5483-8CD7-4ADE-DAA2A2E89812}"/>
              </a:ext>
            </a:extLst>
          </p:cNvPr>
          <p:cNvSpPr txBox="1"/>
          <p:nvPr/>
        </p:nvSpPr>
        <p:spPr>
          <a:xfrm>
            <a:off x="981151" y="3214215"/>
            <a:ext cx="3990898" cy="646331"/>
          </a:xfrm>
          <a:prstGeom prst="rect">
            <a:avLst/>
          </a:prstGeom>
          <a:noFill/>
        </p:spPr>
        <p:txBody>
          <a:bodyPr wrap="square" rtlCol="0">
            <a:spAutoFit/>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Year 1</a:t>
            </a:r>
          </a:p>
        </p:txBody>
      </p:sp>
      <p:sp>
        <p:nvSpPr>
          <p:cNvPr id="97" name="TextBox 96">
            <a:extLst>
              <a:ext uri="{FF2B5EF4-FFF2-40B4-BE49-F238E27FC236}">
                <a16:creationId xmlns:a16="http://schemas.microsoft.com/office/drawing/2014/main" id="{010C414F-9323-966E-CF42-DD808CE814A8}"/>
              </a:ext>
            </a:extLst>
          </p:cNvPr>
          <p:cNvSpPr txBox="1"/>
          <p:nvPr/>
        </p:nvSpPr>
        <p:spPr>
          <a:xfrm>
            <a:off x="16268702" y="12534900"/>
            <a:ext cx="7147672" cy="646331"/>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sym typeface="Helvetica Light"/>
              </a:rPr>
              <a:t>Potentially renewing for decades…</a:t>
            </a:r>
          </a:p>
        </p:txBody>
      </p:sp>
      <p:pic>
        <p:nvPicPr>
          <p:cNvPr id="103" name="Picture 102">
            <a:extLst>
              <a:ext uri="{FF2B5EF4-FFF2-40B4-BE49-F238E27FC236}">
                <a16:creationId xmlns:a16="http://schemas.microsoft.com/office/drawing/2014/main" id="{6C814865-BCD6-EE91-17D6-60037F5CEB90}"/>
              </a:ext>
            </a:extLst>
          </p:cNvPr>
          <p:cNvPicPr>
            <a:picLocks noChangeAspect="1"/>
          </p:cNvPicPr>
          <p:nvPr/>
        </p:nvPicPr>
        <p:blipFill>
          <a:blip r:embed="rId6"/>
          <a:stretch>
            <a:fillRect/>
          </a:stretch>
        </p:blipFill>
        <p:spPr>
          <a:xfrm>
            <a:off x="5718028" y="4057651"/>
            <a:ext cx="4070644" cy="3539030"/>
          </a:xfrm>
          <a:prstGeom prst="rect">
            <a:avLst/>
          </a:prstGeom>
        </p:spPr>
      </p:pic>
      <p:pic>
        <p:nvPicPr>
          <p:cNvPr id="104" name="Picture 103">
            <a:extLst>
              <a:ext uri="{FF2B5EF4-FFF2-40B4-BE49-F238E27FC236}">
                <a16:creationId xmlns:a16="http://schemas.microsoft.com/office/drawing/2014/main" id="{8B08DC8F-BBB7-857B-2C65-7B5F1F98CF86}"/>
              </a:ext>
            </a:extLst>
          </p:cNvPr>
          <p:cNvPicPr>
            <a:picLocks noChangeAspect="1"/>
          </p:cNvPicPr>
          <p:nvPr/>
        </p:nvPicPr>
        <p:blipFill>
          <a:blip r:embed="rId6"/>
          <a:stretch>
            <a:fillRect/>
          </a:stretch>
        </p:blipFill>
        <p:spPr>
          <a:xfrm>
            <a:off x="10226526" y="4057651"/>
            <a:ext cx="4070644" cy="3539030"/>
          </a:xfrm>
          <a:prstGeom prst="rect">
            <a:avLst/>
          </a:prstGeom>
        </p:spPr>
      </p:pic>
      <p:pic>
        <p:nvPicPr>
          <p:cNvPr id="105" name="Picture 104">
            <a:extLst>
              <a:ext uri="{FF2B5EF4-FFF2-40B4-BE49-F238E27FC236}">
                <a16:creationId xmlns:a16="http://schemas.microsoft.com/office/drawing/2014/main" id="{15597B70-8046-CDD7-8002-DCBD8B79E2B0}"/>
              </a:ext>
            </a:extLst>
          </p:cNvPr>
          <p:cNvPicPr>
            <a:picLocks noChangeAspect="1"/>
          </p:cNvPicPr>
          <p:nvPr/>
        </p:nvPicPr>
        <p:blipFill>
          <a:blip r:embed="rId6"/>
          <a:stretch>
            <a:fillRect/>
          </a:stretch>
        </p:blipFill>
        <p:spPr>
          <a:xfrm>
            <a:off x="14735024" y="4057651"/>
            <a:ext cx="4070644" cy="3539030"/>
          </a:xfrm>
          <a:prstGeom prst="rect">
            <a:avLst/>
          </a:prstGeom>
        </p:spPr>
      </p:pic>
      <p:pic>
        <p:nvPicPr>
          <p:cNvPr id="106" name="Picture 105">
            <a:extLst>
              <a:ext uri="{FF2B5EF4-FFF2-40B4-BE49-F238E27FC236}">
                <a16:creationId xmlns:a16="http://schemas.microsoft.com/office/drawing/2014/main" id="{77B4F3B8-32EB-D461-A9B7-B77EE8C040E6}"/>
              </a:ext>
            </a:extLst>
          </p:cNvPr>
          <p:cNvPicPr>
            <a:picLocks noChangeAspect="1"/>
          </p:cNvPicPr>
          <p:nvPr/>
        </p:nvPicPr>
        <p:blipFill>
          <a:blip r:embed="rId6"/>
          <a:stretch>
            <a:fillRect/>
          </a:stretch>
        </p:blipFill>
        <p:spPr>
          <a:xfrm>
            <a:off x="19243524" y="4057651"/>
            <a:ext cx="4070644" cy="3539030"/>
          </a:xfrm>
          <a:prstGeom prst="rect">
            <a:avLst/>
          </a:prstGeom>
        </p:spPr>
      </p:pic>
      <p:pic>
        <p:nvPicPr>
          <p:cNvPr id="107" name="Picture 106">
            <a:extLst>
              <a:ext uri="{FF2B5EF4-FFF2-40B4-BE49-F238E27FC236}">
                <a16:creationId xmlns:a16="http://schemas.microsoft.com/office/drawing/2014/main" id="{639A333E-7238-250E-E2E9-4A87C1049E54}"/>
              </a:ext>
            </a:extLst>
          </p:cNvPr>
          <p:cNvPicPr>
            <a:picLocks noChangeAspect="1"/>
          </p:cNvPicPr>
          <p:nvPr/>
        </p:nvPicPr>
        <p:blipFill>
          <a:blip r:embed="rId6"/>
          <a:stretch>
            <a:fillRect/>
          </a:stretch>
        </p:blipFill>
        <p:spPr>
          <a:xfrm>
            <a:off x="5718024" y="8686823"/>
            <a:ext cx="4070644" cy="3539030"/>
          </a:xfrm>
          <a:prstGeom prst="rect">
            <a:avLst/>
          </a:prstGeom>
        </p:spPr>
      </p:pic>
      <p:pic>
        <p:nvPicPr>
          <p:cNvPr id="108" name="Picture 107">
            <a:extLst>
              <a:ext uri="{FF2B5EF4-FFF2-40B4-BE49-F238E27FC236}">
                <a16:creationId xmlns:a16="http://schemas.microsoft.com/office/drawing/2014/main" id="{75D94CEB-7FCC-A918-55D7-406B3A33711E}"/>
              </a:ext>
            </a:extLst>
          </p:cNvPr>
          <p:cNvPicPr>
            <a:picLocks noChangeAspect="1"/>
          </p:cNvPicPr>
          <p:nvPr/>
        </p:nvPicPr>
        <p:blipFill>
          <a:blip r:embed="rId6"/>
          <a:stretch>
            <a:fillRect/>
          </a:stretch>
        </p:blipFill>
        <p:spPr>
          <a:xfrm>
            <a:off x="10226522" y="8686823"/>
            <a:ext cx="4070644" cy="3539030"/>
          </a:xfrm>
          <a:prstGeom prst="rect">
            <a:avLst/>
          </a:prstGeom>
        </p:spPr>
      </p:pic>
      <p:pic>
        <p:nvPicPr>
          <p:cNvPr id="109" name="Picture 108">
            <a:extLst>
              <a:ext uri="{FF2B5EF4-FFF2-40B4-BE49-F238E27FC236}">
                <a16:creationId xmlns:a16="http://schemas.microsoft.com/office/drawing/2014/main" id="{2DA31D17-5534-12A6-BE3B-3FE330BA6536}"/>
              </a:ext>
            </a:extLst>
          </p:cNvPr>
          <p:cNvPicPr>
            <a:picLocks noChangeAspect="1"/>
          </p:cNvPicPr>
          <p:nvPr/>
        </p:nvPicPr>
        <p:blipFill>
          <a:blip r:embed="rId6"/>
          <a:stretch>
            <a:fillRect/>
          </a:stretch>
        </p:blipFill>
        <p:spPr>
          <a:xfrm>
            <a:off x="14735020" y="8686823"/>
            <a:ext cx="4070644" cy="3539030"/>
          </a:xfrm>
          <a:prstGeom prst="rect">
            <a:avLst/>
          </a:prstGeom>
        </p:spPr>
      </p:pic>
      <p:pic>
        <p:nvPicPr>
          <p:cNvPr id="110" name="Picture 109">
            <a:extLst>
              <a:ext uri="{FF2B5EF4-FFF2-40B4-BE49-F238E27FC236}">
                <a16:creationId xmlns:a16="http://schemas.microsoft.com/office/drawing/2014/main" id="{28077AA9-5DBD-9FD7-55B6-8415E1AB467E}"/>
              </a:ext>
            </a:extLst>
          </p:cNvPr>
          <p:cNvPicPr>
            <a:picLocks noChangeAspect="1"/>
          </p:cNvPicPr>
          <p:nvPr/>
        </p:nvPicPr>
        <p:blipFill>
          <a:blip r:embed="rId6"/>
          <a:stretch>
            <a:fillRect/>
          </a:stretch>
        </p:blipFill>
        <p:spPr>
          <a:xfrm>
            <a:off x="19243520" y="8686823"/>
            <a:ext cx="4070644" cy="3539030"/>
          </a:xfrm>
          <a:prstGeom prst="rect">
            <a:avLst/>
          </a:prstGeom>
        </p:spPr>
      </p:pic>
    </p:spTree>
    <p:extLst>
      <p:ext uri="{BB962C8B-B14F-4D97-AF65-F5344CB8AC3E}">
        <p14:creationId xmlns:p14="http://schemas.microsoft.com/office/powerpoint/2010/main" val="2041890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0F160-5088-05E9-739A-3A8ED82EEE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16C4DA-83F1-97DB-5002-C38CF8BF8090}"/>
              </a:ext>
            </a:extLst>
          </p:cNvPr>
          <p:cNvSpPr>
            <a:spLocks noGrp="1"/>
          </p:cNvSpPr>
          <p:nvPr>
            <p:ph type="body" sz="quarter" idx="10"/>
          </p:nvPr>
        </p:nvSpPr>
        <p:spPr/>
        <p:txBody>
          <a:bodyPr/>
          <a:lstStyle/>
          <a:p>
            <a:pPr marL="685800" indent="-685800">
              <a:buFont typeface="Arial" panose="020B0604020202020204" pitchFamily="34" charset="0"/>
              <a:buChar char="•"/>
            </a:pPr>
            <a:r>
              <a:rPr lang="en-US" sz="4000"/>
              <a:t>VC is investment in new companies that have the potential for asymmetric upside</a:t>
            </a:r>
          </a:p>
          <a:p>
            <a:pPr marL="685800" indent="-685800">
              <a:buFont typeface="Arial" panose="020B0604020202020204" pitchFamily="34" charset="0"/>
              <a:buChar char="•"/>
            </a:pPr>
            <a:r>
              <a:rPr lang="en-US" sz="4000"/>
              <a:t>Power Law dynamic incentivizes investors to support bold, high-risk initiatives that would be untenable in traditional investing/contracting environments</a:t>
            </a:r>
          </a:p>
          <a:p>
            <a:pPr marL="685800" indent="-685800">
              <a:buFont typeface="Arial" panose="020B0604020202020204" pitchFamily="34" charset="0"/>
              <a:buChar char="•"/>
            </a:pPr>
            <a:r>
              <a:rPr lang="en-US" sz="4000"/>
              <a:t>A company is “venture backable” when it demonstrates:</a:t>
            </a:r>
          </a:p>
          <a:p>
            <a:pPr marL="1600200" lvl="2" indent="-685800">
              <a:buFont typeface="Arial" panose="020B0604020202020204" pitchFamily="34" charset="0"/>
              <a:buChar char="•"/>
            </a:pPr>
            <a:r>
              <a:rPr lang="en-US" sz="4000"/>
              <a:t>Potential for exponential growth</a:t>
            </a:r>
          </a:p>
          <a:p>
            <a:pPr marL="1600200" lvl="2" indent="-685800">
              <a:buFont typeface="Arial" panose="020B0604020202020204" pitchFamily="34" charset="0"/>
              <a:buChar char="•"/>
            </a:pPr>
            <a:r>
              <a:rPr lang="en-US" sz="4000"/>
              <a:t>Defensible market advantage</a:t>
            </a:r>
          </a:p>
          <a:p>
            <a:pPr marL="1600200" lvl="2" indent="-685800">
              <a:buFont typeface="Arial" panose="020B0604020202020204" pitchFamily="34" charset="0"/>
              <a:buChar char="•"/>
            </a:pPr>
            <a:r>
              <a:rPr lang="en-US" sz="4000"/>
              <a:t>Scalable business model to unlock future value</a:t>
            </a:r>
          </a:p>
          <a:p>
            <a:pPr marL="685800" indent="-685800">
              <a:buFont typeface="Arial" panose="020B0604020202020204" pitchFamily="34" charset="0"/>
              <a:buChar char="•"/>
            </a:pPr>
            <a:r>
              <a:rPr lang="en-US" sz="4000"/>
              <a:t>VC investors consider metrics like:</a:t>
            </a:r>
            <a:endParaRPr lang="en-US" sz="4000">
              <a:highlight>
                <a:srgbClr val="FFFF00"/>
              </a:highlight>
            </a:endParaRPr>
          </a:p>
          <a:p>
            <a:pPr marL="1600200" lvl="2" indent="-685800">
              <a:buFont typeface="Arial" panose="020B0604020202020204" pitchFamily="34" charset="0"/>
              <a:buChar char="•"/>
            </a:pPr>
            <a:r>
              <a:rPr lang="en-US" sz="4000"/>
              <a:t>North Star metrics</a:t>
            </a:r>
          </a:p>
          <a:p>
            <a:pPr marL="1600200" lvl="2" indent="-685800">
              <a:buFont typeface="Arial" panose="020B0604020202020204" pitchFamily="34" charset="0"/>
              <a:buChar char="•"/>
            </a:pPr>
            <a:r>
              <a:rPr lang="en-US" sz="4000"/>
              <a:t>Annual Recurring Revenue (ARR)</a:t>
            </a:r>
          </a:p>
          <a:p>
            <a:pPr marL="1600200" lvl="2" indent="-685800">
              <a:buFont typeface="Arial" panose="020B0604020202020204" pitchFamily="34" charset="0"/>
              <a:buChar char="•"/>
            </a:pPr>
            <a:r>
              <a:rPr lang="en-US" sz="4000"/>
              <a:t>Active users</a:t>
            </a:r>
          </a:p>
          <a:p>
            <a:pPr marL="1600200" lvl="2" indent="-685800">
              <a:buFont typeface="Arial" panose="020B0604020202020204" pitchFamily="34" charset="0"/>
              <a:buChar char="•"/>
            </a:pPr>
            <a:r>
              <a:rPr lang="en-US" sz="4000"/>
              <a:t>Customer acquisition cost</a:t>
            </a:r>
          </a:p>
          <a:p>
            <a:pPr marL="1600200" lvl="2" indent="-685800">
              <a:buFont typeface="Arial" panose="020B0604020202020204" pitchFamily="34" charset="0"/>
              <a:buChar char="•"/>
            </a:pPr>
            <a:r>
              <a:rPr lang="en-US" sz="4000"/>
              <a:t>Average Contract Value (ACV)</a:t>
            </a:r>
          </a:p>
          <a:p>
            <a:pPr marL="1600200" lvl="2" indent="-685800">
              <a:buFont typeface="Arial" panose="020B0604020202020204" pitchFamily="34" charset="0"/>
              <a:buChar char="•"/>
            </a:pPr>
            <a:r>
              <a:rPr lang="en-US" sz="4000"/>
              <a:t>Lifetime Value (LTV)</a:t>
            </a:r>
          </a:p>
          <a:p>
            <a:pPr marL="1600200" lvl="2" indent="-685800">
              <a:buFont typeface="Arial" panose="020B0604020202020204" pitchFamily="34" charset="0"/>
              <a:buChar char="•"/>
            </a:pPr>
            <a:r>
              <a:rPr lang="en-US" sz="4000"/>
              <a:t>Technical Readiness Level (TRL) progression</a:t>
            </a:r>
          </a:p>
          <a:p>
            <a:pPr marL="685800" indent="-685800">
              <a:buFont typeface="Arial" panose="020B0604020202020204" pitchFamily="34" charset="0"/>
              <a:buChar char="•"/>
            </a:pPr>
            <a:r>
              <a:rPr lang="en-US" sz="4000"/>
              <a:t>Founders raise capital in stages (i.e., seed, series A, series B, etc.)</a:t>
            </a:r>
            <a:endParaRPr lang="en-US" sz="4000">
              <a:highlight>
                <a:srgbClr val="FFFF00"/>
              </a:highlight>
            </a:endParaRPr>
          </a:p>
        </p:txBody>
      </p:sp>
      <p:sp>
        <p:nvSpPr>
          <p:cNvPr id="3" name="Text Placeholder 2">
            <a:extLst>
              <a:ext uri="{FF2B5EF4-FFF2-40B4-BE49-F238E27FC236}">
                <a16:creationId xmlns:a16="http://schemas.microsoft.com/office/drawing/2014/main" id="{FB1FDE1C-3359-72DB-F09D-5328BD80DB1C}"/>
              </a:ext>
            </a:extLst>
          </p:cNvPr>
          <p:cNvSpPr>
            <a:spLocks noGrp="1"/>
          </p:cNvSpPr>
          <p:nvPr>
            <p:ph type="body" sz="quarter" idx="11"/>
          </p:nvPr>
        </p:nvSpPr>
        <p:spPr>
          <a:xfrm>
            <a:off x="1981200" y="238931"/>
            <a:ext cx="14620240" cy="1857155"/>
          </a:xfrm>
        </p:spPr>
        <p:txBody>
          <a:bodyPr/>
          <a:lstStyle/>
          <a:p>
            <a:r>
              <a:rPr lang="en-US"/>
              <a:t>What is Venture Capital (VC)?</a:t>
            </a:r>
          </a:p>
        </p:txBody>
      </p:sp>
    </p:spTree>
    <p:extLst>
      <p:ext uri="{BB962C8B-B14F-4D97-AF65-F5344CB8AC3E}">
        <p14:creationId xmlns:p14="http://schemas.microsoft.com/office/powerpoint/2010/main" val="216681002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9698A-EF4A-BB87-6A59-BDE563B499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365729-A4F3-A38B-7377-195598F2B28B}"/>
              </a:ext>
            </a:extLst>
          </p:cNvPr>
          <p:cNvSpPr>
            <a:spLocks noGrp="1"/>
          </p:cNvSpPr>
          <p:nvPr>
            <p:ph type="body" sz="quarter" idx="10"/>
          </p:nvPr>
        </p:nvSpPr>
        <p:spPr/>
        <p:txBody>
          <a:bodyPr/>
          <a:lstStyle/>
          <a:p>
            <a:pPr marL="685800" indent="-685800">
              <a:buFont typeface="Arial" panose="020B0604020202020204" pitchFamily="34" charset="0"/>
              <a:buChar char="•"/>
            </a:pPr>
            <a:r>
              <a:rPr lang="en-US" sz="4000"/>
              <a:t>Process walk-through</a:t>
            </a:r>
            <a:endParaRPr lang="en-US" sz="4000">
              <a:highlight>
                <a:srgbClr val="FFFF00"/>
              </a:highlight>
            </a:endParaRPr>
          </a:p>
        </p:txBody>
      </p:sp>
      <p:sp>
        <p:nvSpPr>
          <p:cNvPr id="3" name="Text Placeholder 2">
            <a:extLst>
              <a:ext uri="{FF2B5EF4-FFF2-40B4-BE49-F238E27FC236}">
                <a16:creationId xmlns:a16="http://schemas.microsoft.com/office/drawing/2014/main" id="{D0B59A0C-EEAB-6E79-FA81-83D4AB243BD0}"/>
              </a:ext>
            </a:extLst>
          </p:cNvPr>
          <p:cNvSpPr>
            <a:spLocks noGrp="1"/>
          </p:cNvSpPr>
          <p:nvPr>
            <p:ph type="body" sz="quarter" idx="11"/>
          </p:nvPr>
        </p:nvSpPr>
        <p:spPr>
          <a:xfrm>
            <a:off x="1981200" y="238931"/>
            <a:ext cx="14620240" cy="1857155"/>
          </a:xfrm>
        </p:spPr>
        <p:txBody>
          <a:bodyPr/>
          <a:lstStyle/>
          <a:p>
            <a:r>
              <a:rPr lang="en-US"/>
              <a:t>What do VCs do?</a:t>
            </a:r>
          </a:p>
        </p:txBody>
      </p:sp>
    </p:spTree>
    <p:extLst>
      <p:ext uri="{BB962C8B-B14F-4D97-AF65-F5344CB8AC3E}">
        <p14:creationId xmlns:p14="http://schemas.microsoft.com/office/powerpoint/2010/main" val="2587120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18D2AF3-B00E-34F5-1C9C-88574181DEB1}"/>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think-cell data - do not delete" hidden="1">
                        <a:extLst>
                          <a:ext uri="{FF2B5EF4-FFF2-40B4-BE49-F238E27FC236}">
                            <a16:creationId xmlns:a16="http://schemas.microsoft.com/office/drawing/2014/main" id="{F18D2AF3-B00E-34F5-1C9C-88574181DEB1}"/>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145737F-87B3-2CAC-8755-34C2D4552038}"/>
              </a:ext>
            </a:extLst>
          </p:cNvPr>
          <p:cNvSpPr>
            <a:spLocks noGrp="1"/>
          </p:cNvSpPr>
          <p:nvPr>
            <p:ph type="title"/>
          </p:nvPr>
        </p:nvSpPr>
        <p:spPr/>
        <p:txBody>
          <a:bodyPr vert="horz"/>
          <a:lstStyle/>
          <a:p>
            <a:r>
              <a:rPr lang="en-US"/>
              <a:t>Raise money from LPs…</a:t>
            </a:r>
          </a:p>
        </p:txBody>
      </p:sp>
      <p:sp>
        <p:nvSpPr>
          <p:cNvPr id="4" name="Rectangle 3">
            <a:extLst>
              <a:ext uri="{FF2B5EF4-FFF2-40B4-BE49-F238E27FC236}">
                <a16:creationId xmlns:a16="http://schemas.microsoft.com/office/drawing/2014/main" id="{105DDE93-4936-DD0B-9F56-A9DC462115F4}"/>
              </a:ext>
            </a:extLst>
          </p:cNvPr>
          <p:cNvSpPr/>
          <p:nvPr/>
        </p:nvSpPr>
        <p:spPr>
          <a:xfrm>
            <a:off x="1676401" y="4120041"/>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7" name="Rectangle 36">
            <a:extLst>
              <a:ext uri="{FF2B5EF4-FFF2-40B4-BE49-F238E27FC236}">
                <a16:creationId xmlns:a16="http://schemas.microsoft.com/office/drawing/2014/main" id="{390B4A54-54AE-6EF5-EB24-78072D544667}"/>
              </a:ext>
            </a:extLst>
          </p:cNvPr>
          <p:cNvSpPr/>
          <p:nvPr/>
        </p:nvSpPr>
        <p:spPr>
          <a:xfrm>
            <a:off x="1676401" y="58354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8" name="Rectangle 37">
            <a:extLst>
              <a:ext uri="{FF2B5EF4-FFF2-40B4-BE49-F238E27FC236}">
                <a16:creationId xmlns:a16="http://schemas.microsoft.com/office/drawing/2014/main" id="{A7A84860-D74D-5E10-5161-D0D63686BC12}"/>
              </a:ext>
            </a:extLst>
          </p:cNvPr>
          <p:cNvSpPr/>
          <p:nvPr/>
        </p:nvSpPr>
        <p:spPr>
          <a:xfrm>
            <a:off x="1676401" y="755094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9" name="Rectangle 38">
            <a:extLst>
              <a:ext uri="{FF2B5EF4-FFF2-40B4-BE49-F238E27FC236}">
                <a16:creationId xmlns:a16="http://schemas.microsoft.com/office/drawing/2014/main" id="{3F465A82-09D4-E54D-8B71-93DB55A06825}"/>
              </a:ext>
            </a:extLst>
          </p:cNvPr>
          <p:cNvSpPr/>
          <p:nvPr/>
        </p:nvSpPr>
        <p:spPr>
          <a:xfrm>
            <a:off x="1676401" y="92663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40" name="Rectangle 39">
            <a:extLst>
              <a:ext uri="{FF2B5EF4-FFF2-40B4-BE49-F238E27FC236}">
                <a16:creationId xmlns:a16="http://schemas.microsoft.com/office/drawing/2014/main" id="{8B357741-5D95-EFE6-1EE2-F8F9AE8A8210}"/>
              </a:ext>
            </a:extLst>
          </p:cNvPr>
          <p:cNvSpPr/>
          <p:nvPr/>
        </p:nvSpPr>
        <p:spPr>
          <a:xfrm>
            <a:off x="7829550" y="4120041"/>
            <a:ext cx="304800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VC</a:t>
            </a:r>
          </a:p>
        </p:txBody>
      </p:sp>
      <p:cxnSp>
        <p:nvCxnSpPr>
          <p:cNvPr id="42" name="Connector: Curved 41">
            <a:extLst>
              <a:ext uri="{FF2B5EF4-FFF2-40B4-BE49-F238E27FC236}">
                <a16:creationId xmlns:a16="http://schemas.microsoft.com/office/drawing/2014/main" id="{0CDCE3F0-E783-B539-B9C5-8AE4E978308C}"/>
              </a:ext>
            </a:extLst>
          </p:cNvPr>
          <p:cNvCxnSpPr>
            <a:stCxn id="4" idx="3"/>
            <a:endCxn id="40" idx="1"/>
          </p:cNvCxnSpPr>
          <p:nvPr/>
        </p:nvCxnSpPr>
        <p:spPr>
          <a:xfrm>
            <a:off x="5619750" y="4838226"/>
            <a:ext cx="2209800" cy="254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or: Curved 43">
            <a:extLst>
              <a:ext uri="{FF2B5EF4-FFF2-40B4-BE49-F238E27FC236}">
                <a16:creationId xmlns:a16="http://schemas.microsoft.com/office/drawing/2014/main" id="{BABCE2D4-D582-11EC-D904-A8E26D919DA6}"/>
              </a:ext>
            </a:extLst>
          </p:cNvPr>
          <p:cNvCxnSpPr>
            <a:stCxn id="37" idx="3"/>
            <a:endCxn id="40" idx="1"/>
          </p:cNvCxnSpPr>
          <p:nvPr/>
        </p:nvCxnSpPr>
        <p:spPr>
          <a:xfrm flipV="1">
            <a:off x="5619750" y="4838226"/>
            <a:ext cx="2209800" cy="1715452"/>
          </a:xfrm>
          <a:prstGeom prst="curvedConnector3">
            <a:avLst>
              <a:gd name="adj1" fmla="val 25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or: Curved 47">
            <a:extLst>
              <a:ext uri="{FF2B5EF4-FFF2-40B4-BE49-F238E27FC236}">
                <a16:creationId xmlns:a16="http://schemas.microsoft.com/office/drawing/2014/main" id="{051FDF08-1484-5A85-64A7-7A1DC7996362}"/>
              </a:ext>
            </a:extLst>
          </p:cNvPr>
          <p:cNvCxnSpPr>
            <a:stCxn id="38" idx="3"/>
            <a:endCxn id="40" idx="1"/>
          </p:cNvCxnSpPr>
          <p:nvPr/>
        </p:nvCxnSpPr>
        <p:spPr>
          <a:xfrm flipV="1">
            <a:off x="5619750" y="4838227"/>
            <a:ext cx="2209800" cy="3430902"/>
          </a:xfrm>
          <a:prstGeom prst="curvedConnector3">
            <a:avLst>
              <a:gd name="adj1" fmla="val 3275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or: Curved 49">
            <a:extLst>
              <a:ext uri="{FF2B5EF4-FFF2-40B4-BE49-F238E27FC236}">
                <a16:creationId xmlns:a16="http://schemas.microsoft.com/office/drawing/2014/main" id="{D76E2025-717D-3043-0B23-8787E44F7B2E}"/>
              </a:ext>
            </a:extLst>
          </p:cNvPr>
          <p:cNvCxnSpPr>
            <a:stCxn id="39" idx="3"/>
            <a:endCxn id="40" idx="1"/>
          </p:cNvCxnSpPr>
          <p:nvPr/>
        </p:nvCxnSpPr>
        <p:spPr>
          <a:xfrm flipV="1">
            <a:off x="5619750" y="4838226"/>
            <a:ext cx="2209800" cy="5146352"/>
          </a:xfrm>
          <a:prstGeom prst="curvedConnector3">
            <a:avLst>
              <a:gd name="adj1" fmla="val 40517"/>
            </a:avLst>
          </a:prstGeom>
          <a:ln>
            <a:tailEnd type="triangle"/>
          </a:ln>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A99E3D14-C776-2F70-8A64-7FA8F3C635CC}"/>
              </a:ext>
            </a:extLst>
          </p:cNvPr>
          <p:cNvPicPr>
            <a:picLocks noChangeAspect="1"/>
          </p:cNvPicPr>
          <p:nvPr/>
        </p:nvPicPr>
        <p:blipFill>
          <a:blip r:embed="rId5"/>
          <a:stretch>
            <a:fillRect/>
          </a:stretch>
        </p:blipFill>
        <p:spPr>
          <a:xfrm>
            <a:off x="4522500" y="4350063"/>
            <a:ext cx="1468100" cy="976322"/>
          </a:xfrm>
          <a:prstGeom prst="rect">
            <a:avLst/>
          </a:prstGeom>
        </p:spPr>
      </p:pic>
      <p:pic>
        <p:nvPicPr>
          <p:cNvPr id="61" name="Picture 60">
            <a:extLst>
              <a:ext uri="{FF2B5EF4-FFF2-40B4-BE49-F238E27FC236}">
                <a16:creationId xmlns:a16="http://schemas.microsoft.com/office/drawing/2014/main" id="{F44F5F67-0A07-F056-753D-756B863DE5DE}"/>
              </a:ext>
            </a:extLst>
          </p:cNvPr>
          <p:cNvPicPr>
            <a:picLocks noChangeAspect="1"/>
          </p:cNvPicPr>
          <p:nvPr/>
        </p:nvPicPr>
        <p:blipFill>
          <a:blip r:embed="rId5"/>
          <a:stretch>
            <a:fillRect/>
          </a:stretch>
        </p:blipFill>
        <p:spPr>
          <a:xfrm>
            <a:off x="4522500" y="6065521"/>
            <a:ext cx="1468100" cy="976322"/>
          </a:xfrm>
          <a:prstGeom prst="rect">
            <a:avLst/>
          </a:prstGeom>
        </p:spPr>
      </p:pic>
      <p:pic>
        <p:nvPicPr>
          <p:cNvPr id="62" name="Picture 61">
            <a:extLst>
              <a:ext uri="{FF2B5EF4-FFF2-40B4-BE49-F238E27FC236}">
                <a16:creationId xmlns:a16="http://schemas.microsoft.com/office/drawing/2014/main" id="{DC38B587-AB50-257A-CD83-C2CFC320CC5D}"/>
              </a:ext>
            </a:extLst>
          </p:cNvPr>
          <p:cNvPicPr>
            <a:picLocks noChangeAspect="1"/>
          </p:cNvPicPr>
          <p:nvPr/>
        </p:nvPicPr>
        <p:blipFill>
          <a:blip r:embed="rId5"/>
          <a:stretch>
            <a:fillRect/>
          </a:stretch>
        </p:blipFill>
        <p:spPr>
          <a:xfrm>
            <a:off x="4522500" y="7780965"/>
            <a:ext cx="1468100" cy="976322"/>
          </a:xfrm>
          <a:prstGeom prst="rect">
            <a:avLst/>
          </a:prstGeom>
        </p:spPr>
      </p:pic>
      <p:pic>
        <p:nvPicPr>
          <p:cNvPr id="63" name="Picture 62">
            <a:extLst>
              <a:ext uri="{FF2B5EF4-FFF2-40B4-BE49-F238E27FC236}">
                <a16:creationId xmlns:a16="http://schemas.microsoft.com/office/drawing/2014/main" id="{0F70236E-1F05-9610-F0FC-F95513F64A51}"/>
              </a:ext>
            </a:extLst>
          </p:cNvPr>
          <p:cNvPicPr>
            <a:picLocks noChangeAspect="1"/>
          </p:cNvPicPr>
          <p:nvPr/>
        </p:nvPicPr>
        <p:blipFill>
          <a:blip r:embed="rId5"/>
          <a:stretch>
            <a:fillRect/>
          </a:stretch>
        </p:blipFill>
        <p:spPr>
          <a:xfrm>
            <a:off x="4522500" y="9496409"/>
            <a:ext cx="1468100" cy="976322"/>
          </a:xfrm>
          <a:prstGeom prst="rect">
            <a:avLst/>
          </a:prstGeom>
        </p:spPr>
      </p:pic>
    </p:spTree>
    <p:extLst>
      <p:ext uri="{BB962C8B-B14F-4D97-AF65-F5344CB8AC3E}">
        <p14:creationId xmlns:p14="http://schemas.microsoft.com/office/powerpoint/2010/main" val="3982181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79167E-6 2.22222E-6 L 0.1056 -0.00185 " pathEditMode="relative" rAng="0" ptsTypes="AA">
                                      <p:cBhvr>
                                        <p:cTn id="6" dur="2000" fill="hold"/>
                                        <p:tgtEl>
                                          <p:spTgt spid="59"/>
                                        </p:tgtEl>
                                        <p:attrNameLst>
                                          <p:attrName>ppt_x</p:attrName>
                                          <p:attrName>ppt_y</p:attrName>
                                        </p:attrNameLst>
                                      </p:cBhvr>
                                      <p:rCtr x="5273" y="-93"/>
                                    </p:animMotion>
                                  </p:childTnLst>
                                </p:cTn>
                              </p:par>
                              <p:par>
                                <p:cTn id="7" presetID="0" presetClass="path" presetSubtype="0" accel="50000" decel="50000" fill="hold" nodeType="withEffect">
                                  <p:stCondLst>
                                    <p:cond delay="0"/>
                                  </p:stCondLst>
                                  <p:childTnLst>
                                    <p:animMotion origin="layout" path="M 0.03139 0.00139 L 0.03139 0.00139 C 0.03204 -0.00764 0.03334 -0.01991 0.03373 -0.02917 C 0.03399 -0.03843 0.03386 -0.04792 0.03451 -0.05695 C 0.03464 -0.05996 0.03555 -0.0625 0.03607 -0.06528 C 0.03633 -0.06713 0.0362 -0.06922 0.03685 -0.07084 C 0.04141 -0.08496 0.03998 -0.07824 0.04389 -0.08611 C 0.04545 -0.08982 0.04636 -0.09329 0.04857 -0.09584 C 0.04948 -0.09722 0.05066 -0.09769 0.0517 -0.09861 C 0.05274 -0.1 0.05365 -0.10185 0.05482 -0.10278 C 0.05547 -0.10371 0.05639 -0.10371 0.05717 -0.10417 C 0.05847 -0.10556 0.05964 -0.10718 0.06107 -0.10834 C 0.06172 -0.10903 0.06264 -0.10926 0.06342 -0.10972 C 0.06446 -0.11065 0.06537 -0.11204 0.06654 -0.1125 C 0.06771 -0.11343 0.06915 -0.11343 0.07045 -0.11389 C 0.07149 -0.11435 0.07253 -0.11482 0.07357 -0.11528 C 0.07435 -0.11574 0.075 -0.11644 0.07592 -0.11667 C 0.08555 -0.12176 0.08373 -0.12107 0.08998 -0.12361 C 0.0918 -0.12315 0.09362 -0.12292 0.09545 -0.12222 C 0.09649 -0.12199 0.0974 -0.12107 0.09857 -0.12084 C 0.09974 -0.1206 0.10118 -0.12084 0.10248 -0.12084 " pathEditMode="relative" ptsTypes="AAAAAAAAAAAAAAAAAAAAA">
                                      <p:cBhvr>
                                        <p:cTn id="8" dur="2000" fill="hold"/>
                                        <p:tgtEl>
                                          <p:spTgt spid="61"/>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0.0142 0.00278 L 0.0142 0.00278 C 0.0267 -0.01181 0.02318 -0.00533 0.03217 -0.02384 C 0.03295 -0.02547 0.03386 -0.02732 0.03451 -0.0294 C 0.03542 -0.03241 0.0362 -0.03565 0.03685 -0.03912 C 0.03777 -0.04445 0.0392 -0.05579 0.0392 -0.05579 C 0.03946 -0.06412 0.04089 -0.11065 0.04154 -0.11412 C 0.04415 -0.12824 0.04219 -0.11644 0.04389 -0.1294 C 0.04428 -0.1331 0.04493 -0.13658 0.04545 -0.14051 C 0.04558 -0.14213 0.04675 -0.15648 0.04779 -0.16134 C 0.04948 -0.1706 0.05144 -0.17986 0.05326 -0.18912 C 0.05678 -0.20741 0.05248 -0.18797 0.05717 -0.2044 C 0.05847 -0.20949 0.0573 -0.2125 0.06107 -0.2169 C 0.06615 -0.22292 0.06042 -0.21574 0.06576 -0.22384 C 0.06667 -0.22523 0.06784 -0.22639 0.06889 -0.22801 C 0.0711 -0.23148 0.07214 -0.23519 0.07514 -0.23773 C 0.07865 -0.24097 0.08152 -0.24028 0.08529 -0.2419 C 0.08685 -0.24259 0.08829 -0.24398 0.08998 -0.24468 C 0.09558 -0.24699 0.1004 -0.24607 0.10639 -0.24607 " pathEditMode="relative" ptsTypes="AAAAAAAAAAAAAAAAAAA">
                                      <p:cBhvr>
                                        <p:cTn id="10" dur="2000" fill="hold"/>
                                        <p:tgtEl>
                                          <p:spTgt spid="62"/>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01264 0.00139 L 0.01264 0.00139 C 0.02006 -0.00047 0.04284 0.00023 0.0517 -0.01528 C 0.05365 -0.01898 0.05378 -0.02454 0.05482 -0.02917 C 0.0543 -0.05 0.05391 -0.07107 0.05326 -0.09167 C 0.05274 -0.10579 0.05261 -0.09699 0.0517 -0.10695 C 0.05131 -0.11065 0.05118 -0.11435 0.05092 -0.11806 C 0.05144 -0.14213 0.05183 -0.16644 0.05248 -0.19028 C 0.05287 -0.20972 0.05287 -0.20278 0.05482 -0.21945 C 0.05508 -0.22222 0.05521 -0.22523 0.0556 -0.22778 C 0.05599 -0.23125 0.05665 -0.23426 0.05717 -0.2375 C 0.05743 -0.24028 0.05756 -0.24329 0.05795 -0.24584 C 0.05834 -0.2507 0.05899 -0.25509 0.05951 -0.25972 C 0.05977 -0.26204 0.0599 -0.26459 0.06029 -0.26667 C 0.06329 -0.28496 0.06329 -0.28704 0.06654 -0.30139 C 0.06889 -0.31204 0.07006 -0.31713 0.07514 -0.32639 C 0.08386 -0.34306 0.08008 -0.33287 0.08685 -0.34167 C 0.09141 -0.34792 0.08672 -0.34445 0.09154 -0.34722 C 0.09323 -0.35209 0.09297 -0.35255 0.09623 -0.35556 C 0.09948 -0.35903 0.09779 -0.35463 0.09935 -0.35972 " pathEditMode="relative" ptsTypes="AAAAAAAAAAAAAAAAAAAA">
                                      <p:cBhvr>
                                        <p:cTn id="12" dur="2000" fill="hold"/>
                                        <p:tgtEl>
                                          <p:spTgt spid="6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18D2AF3-B00E-34F5-1C9C-88574181DEB1}"/>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think-cell data - do not delete" hidden="1">
                        <a:extLst>
                          <a:ext uri="{FF2B5EF4-FFF2-40B4-BE49-F238E27FC236}">
                            <a16:creationId xmlns:a16="http://schemas.microsoft.com/office/drawing/2014/main" id="{F18D2AF3-B00E-34F5-1C9C-88574181DEB1}"/>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sp>
        <p:nvSpPr>
          <p:cNvPr id="6" name="Oval 5">
            <a:extLst>
              <a:ext uri="{FF2B5EF4-FFF2-40B4-BE49-F238E27FC236}">
                <a16:creationId xmlns:a16="http://schemas.microsoft.com/office/drawing/2014/main" id="{1B27AA5D-F11A-BE3D-CBB1-2941A11E900E}"/>
              </a:ext>
            </a:extLst>
          </p:cNvPr>
          <p:cNvSpPr/>
          <p:nvPr/>
        </p:nvSpPr>
        <p:spPr>
          <a:xfrm>
            <a:off x="13146404" y="65789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7" name="Oval 6">
            <a:extLst>
              <a:ext uri="{FF2B5EF4-FFF2-40B4-BE49-F238E27FC236}">
                <a16:creationId xmlns:a16="http://schemas.microsoft.com/office/drawing/2014/main" id="{8EA1EFA1-D650-D867-5EC1-048BF0BFAD17}"/>
              </a:ext>
            </a:extLst>
          </p:cNvPr>
          <p:cNvSpPr/>
          <p:nvPr/>
        </p:nvSpPr>
        <p:spPr>
          <a:xfrm>
            <a:off x="12872084" y="513778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8" name="Oval 7">
            <a:extLst>
              <a:ext uri="{FF2B5EF4-FFF2-40B4-BE49-F238E27FC236}">
                <a16:creationId xmlns:a16="http://schemas.microsoft.com/office/drawing/2014/main" id="{2C4733C7-7104-BCA6-2C90-5C1BD48EEEE7}"/>
              </a:ext>
            </a:extLst>
          </p:cNvPr>
          <p:cNvSpPr/>
          <p:nvPr/>
        </p:nvSpPr>
        <p:spPr>
          <a:xfrm>
            <a:off x="14285594" y="559498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9" name="Oval 8">
            <a:extLst>
              <a:ext uri="{FF2B5EF4-FFF2-40B4-BE49-F238E27FC236}">
                <a16:creationId xmlns:a16="http://schemas.microsoft.com/office/drawing/2014/main" id="{409E1020-19D9-B94D-61EB-A342BA8FF7B9}"/>
              </a:ext>
            </a:extLst>
          </p:cNvPr>
          <p:cNvSpPr/>
          <p:nvPr/>
        </p:nvSpPr>
        <p:spPr>
          <a:xfrm>
            <a:off x="12140564" y="820959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0" name="Oval 9">
            <a:extLst>
              <a:ext uri="{FF2B5EF4-FFF2-40B4-BE49-F238E27FC236}">
                <a16:creationId xmlns:a16="http://schemas.microsoft.com/office/drawing/2014/main" id="{B646005F-4E37-84D2-DD62-63221179AF96}"/>
              </a:ext>
            </a:extLst>
          </p:cNvPr>
          <p:cNvSpPr/>
          <p:nvPr/>
        </p:nvSpPr>
        <p:spPr>
          <a:xfrm>
            <a:off x="14632304" y="71885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1" name="Oval 10">
            <a:extLst>
              <a:ext uri="{FF2B5EF4-FFF2-40B4-BE49-F238E27FC236}">
                <a16:creationId xmlns:a16="http://schemas.microsoft.com/office/drawing/2014/main" id="{5253E67A-F968-5BE7-AE2E-E308C8872BB3}"/>
              </a:ext>
            </a:extLst>
          </p:cNvPr>
          <p:cNvSpPr/>
          <p:nvPr/>
        </p:nvSpPr>
        <p:spPr>
          <a:xfrm>
            <a:off x="17501234" y="731043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4" name="Oval 13">
            <a:extLst>
              <a:ext uri="{FF2B5EF4-FFF2-40B4-BE49-F238E27FC236}">
                <a16:creationId xmlns:a16="http://schemas.microsoft.com/office/drawing/2014/main" id="{C202291A-9F14-B050-1604-4D64CDDB2481}"/>
              </a:ext>
            </a:extLst>
          </p:cNvPr>
          <p:cNvSpPr/>
          <p:nvPr/>
        </p:nvSpPr>
        <p:spPr>
          <a:xfrm>
            <a:off x="14799944" y="843343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5" name="Oval 14">
            <a:extLst>
              <a:ext uri="{FF2B5EF4-FFF2-40B4-BE49-F238E27FC236}">
                <a16:creationId xmlns:a16="http://schemas.microsoft.com/office/drawing/2014/main" id="{F0DCD33E-1858-383D-A4C2-A0916ED023EF}"/>
              </a:ext>
            </a:extLst>
          </p:cNvPr>
          <p:cNvSpPr/>
          <p:nvPr/>
        </p:nvSpPr>
        <p:spPr>
          <a:xfrm>
            <a:off x="16769714" y="596074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6" name="Oval 15">
            <a:extLst>
              <a:ext uri="{FF2B5EF4-FFF2-40B4-BE49-F238E27FC236}">
                <a16:creationId xmlns:a16="http://schemas.microsoft.com/office/drawing/2014/main" id="{E9FA57C5-0376-6F99-530A-17CEF228FD1E}"/>
              </a:ext>
            </a:extLst>
          </p:cNvPr>
          <p:cNvSpPr/>
          <p:nvPr/>
        </p:nvSpPr>
        <p:spPr>
          <a:xfrm>
            <a:off x="12140564" y="65789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7" name="Oval 16">
            <a:extLst>
              <a:ext uri="{FF2B5EF4-FFF2-40B4-BE49-F238E27FC236}">
                <a16:creationId xmlns:a16="http://schemas.microsoft.com/office/drawing/2014/main" id="{7A50E870-7842-429A-015F-D59A2288E022}"/>
              </a:ext>
            </a:extLst>
          </p:cNvPr>
          <p:cNvSpPr/>
          <p:nvPr/>
        </p:nvSpPr>
        <p:spPr>
          <a:xfrm>
            <a:off x="15981044" y="715422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8" name="Oval 17">
            <a:extLst>
              <a:ext uri="{FF2B5EF4-FFF2-40B4-BE49-F238E27FC236}">
                <a16:creationId xmlns:a16="http://schemas.microsoft.com/office/drawing/2014/main" id="{9328D77A-724C-662A-CB96-69E5B1E19206}"/>
              </a:ext>
            </a:extLst>
          </p:cNvPr>
          <p:cNvSpPr/>
          <p:nvPr/>
        </p:nvSpPr>
        <p:spPr>
          <a:xfrm>
            <a:off x="17093564" y="961453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9" name="Oval 18">
            <a:extLst>
              <a:ext uri="{FF2B5EF4-FFF2-40B4-BE49-F238E27FC236}">
                <a16:creationId xmlns:a16="http://schemas.microsoft.com/office/drawing/2014/main" id="{19DE7230-3005-FB2F-4B60-0BF03C992345}"/>
              </a:ext>
            </a:extLst>
          </p:cNvPr>
          <p:cNvSpPr/>
          <p:nvPr/>
        </p:nvSpPr>
        <p:spPr>
          <a:xfrm>
            <a:off x="15981044" y="866012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0" name="Oval 19">
            <a:extLst>
              <a:ext uri="{FF2B5EF4-FFF2-40B4-BE49-F238E27FC236}">
                <a16:creationId xmlns:a16="http://schemas.microsoft.com/office/drawing/2014/main" id="{D361E490-EFFD-2408-AA90-2BAD53B11BEE}"/>
              </a:ext>
            </a:extLst>
          </p:cNvPr>
          <p:cNvSpPr/>
          <p:nvPr/>
        </p:nvSpPr>
        <p:spPr>
          <a:xfrm>
            <a:off x="17571718" y="859535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1" name="Oval 20">
            <a:extLst>
              <a:ext uri="{FF2B5EF4-FFF2-40B4-BE49-F238E27FC236}">
                <a16:creationId xmlns:a16="http://schemas.microsoft.com/office/drawing/2014/main" id="{126AC06E-24FB-06D6-24B8-B28A4B7DBE81}"/>
              </a:ext>
            </a:extLst>
          </p:cNvPr>
          <p:cNvSpPr/>
          <p:nvPr/>
        </p:nvSpPr>
        <p:spPr>
          <a:xfrm>
            <a:off x="16087724" y="1124521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2" name="Oval 21">
            <a:extLst>
              <a:ext uri="{FF2B5EF4-FFF2-40B4-BE49-F238E27FC236}">
                <a16:creationId xmlns:a16="http://schemas.microsoft.com/office/drawing/2014/main" id="{8A16F8A0-6F38-8CBF-6126-03FCA1FEAE1A}"/>
              </a:ext>
            </a:extLst>
          </p:cNvPr>
          <p:cNvSpPr/>
          <p:nvPr/>
        </p:nvSpPr>
        <p:spPr>
          <a:xfrm>
            <a:off x="16316324" y="1034605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3" name="Oval 22">
            <a:extLst>
              <a:ext uri="{FF2B5EF4-FFF2-40B4-BE49-F238E27FC236}">
                <a16:creationId xmlns:a16="http://schemas.microsoft.com/office/drawing/2014/main" id="{2B6DE706-FC35-DCE6-4E92-28896B53C2B5}"/>
              </a:ext>
            </a:extLst>
          </p:cNvPr>
          <p:cNvSpPr/>
          <p:nvPr/>
        </p:nvSpPr>
        <p:spPr>
          <a:xfrm>
            <a:off x="13575030" y="1054989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4" name="Oval 23">
            <a:extLst>
              <a:ext uri="{FF2B5EF4-FFF2-40B4-BE49-F238E27FC236}">
                <a16:creationId xmlns:a16="http://schemas.microsoft.com/office/drawing/2014/main" id="{385CB7C0-33BE-CE7B-47B7-645D8A25D07F}"/>
              </a:ext>
            </a:extLst>
          </p:cNvPr>
          <p:cNvSpPr/>
          <p:nvPr/>
        </p:nvSpPr>
        <p:spPr>
          <a:xfrm>
            <a:off x="12858750" y="758714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5" name="Oval 24">
            <a:extLst>
              <a:ext uri="{FF2B5EF4-FFF2-40B4-BE49-F238E27FC236}">
                <a16:creationId xmlns:a16="http://schemas.microsoft.com/office/drawing/2014/main" id="{CD2711C9-6D8B-3FFC-93FD-3BC4C8C9633B}"/>
              </a:ext>
            </a:extLst>
          </p:cNvPr>
          <p:cNvSpPr/>
          <p:nvPr/>
        </p:nvSpPr>
        <p:spPr>
          <a:xfrm>
            <a:off x="13855488" y="448422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7" name="Oval 26">
            <a:extLst>
              <a:ext uri="{FF2B5EF4-FFF2-40B4-BE49-F238E27FC236}">
                <a16:creationId xmlns:a16="http://schemas.microsoft.com/office/drawing/2014/main" id="{E5FF1C28-CB7B-8696-7FFB-46BDD37B7852}"/>
              </a:ext>
            </a:extLst>
          </p:cNvPr>
          <p:cNvSpPr/>
          <p:nvPr/>
        </p:nvSpPr>
        <p:spPr>
          <a:xfrm>
            <a:off x="12843510" y="920020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8" name="Oval 27">
            <a:extLst>
              <a:ext uri="{FF2B5EF4-FFF2-40B4-BE49-F238E27FC236}">
                <a16:creationId xmlns:a16="http://schemas.microsoft.com/office/drawing/2014/main" id="{186827E6-CB32-B678-C50E-FD2B14C5B655}"/>
              </a:ext>
            </a:extLst>
          </p:cNvPr>
          <p:cNvSpPr/>
          <p:nvPr/>
        </p:nvSpPr>
        <p:spPr>
          <a:xfrm>
            <a:off x="15249524" y="1010126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9" name="Oval 28">
            <a:extLst>
              <a:ext uri="{FF2B5EF4-FFF2-40B4-BE49-F238E27FC236}">
                <a16:creationId xmlns:a16="http://schemas.microsoft.com/office/drawing/2014/main" id="{CCC3C481-9FD1-3F70-BDD0-04A04C622157}"/>
              </a:ext>
            </a:extLst>
          </p:cNvPr>
          <p:cNvSpPr/>
          <p:nvPr/>
        </p:nvSpPr>
        <p:spPr>
          <a:xfrm>
            <a:off x="12054840" y="1039368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0" name="Oval 29">
            <a:extLst>
              <a:ext uri="{FF2B5EF4-FFF2-40B4-BE49-F238E27FC236}">
                <a16:creationId xmlns:a16="http://schemas.microsoft.com/office/drawing/2014/main" id="{DA30B8CC-CD1E-BB6E-B7F9-A46D4BD1FB53}"/>
              </a:ext>
            </a:extLst>
          </p:cNvPr>
          <p:cNvSpPr/>
          <p:nvPr/>
        </p:nvSpPr>
        <p:spPr>
          <a:xfrm>
            <a:off x="17844134" y="628697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1" name="Oval 30">
            <a:extLst>
              <a:ext uri="{FF2B5EF4-FFF2-40B4-BE49-F238E27FC236}">
                <a16:creationId xmlns:a16="http://schemas.microsoft.com/office/drawing/2014/main" id="{947BF9DD-7C39-5705-5169-914341702389}"/>
              </a:ext>
            </a:extLst>
          </p:cNvPr>
          <p:cNvSpPr/>
          <p:nvPr/>
        </p:nvSpPr>
        <p:spPr>
          <a:xfrm>
            <a:off x="16703040" y="786383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2" name="Oval 31">
            <a:extLst>
              <a:ext uri="{FF2B5EF4-FFF2-40B4-BE49-F238E27FC236}">
                <a16:creationId xmlns:a16="http://schemas.microsoft.com/office/drawing/2014/main" id="{1D17B9BC-66A0-96A9-E715-EA48E9698B13}"/>
              </a:ext>
            </a:extLst>
          </p:cNvPr>
          <p:cNvSpPr/>
          <p:nvPr/>
        </p:nvSpPr>
        <p:spPr>
          <a:xfrm rot="13698469">
            <a:off x="15065560" y="475664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3" name="Oval 32">
            <a:extLst>
              <a:ext uri="{FF2B5EF4-FFF2-40B4-BE49-F238E27FC236}">
                <a16:creationId xmlns:a16="http://schemas.microsoft.com/office/drawing/2014/main" id="{FD39323F-4297-38AF-7A6A-61F129CBDAFD}"/>
              </a:ext>
            </a:extLst>
          </p:cNvPr>
          <p:cNvSpPr/>
          <p:nvPr/>
        </p:nvSpPr>
        <p:spPr>
          <a:xfrm rot="13698469">
            <a:off x="16532824" y="407494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4" name="Oval 33">
            <a:extLst>
              <a:ext uri="{FF2B5EF4-FFF2-40B4-BE49-F238E27FC236}">
                <a16:creationId xmlns:a16="http://schemas.microsoft.com/office/drawing/2014/main" id="{ADB13257-AC1E-62BC-7F1E-100220A98FAE}"/>
              </a:ext>
            </a:extLst>
          </p:cNvPr>
          <p:cNvSpPr/>
          <p:nvPr/>
        </p:nvSpPr>
        <p:spPr>
          <a:xfrm rot="13698469">
            <a:off x="16098364" y="516799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5" name="Oval 34">
            <a:extLst>
              <a:ext uri="{FF2B5EF4-FFF2-40B4-BE49-F238E27FC236}">
                <a16:creationId xmlns:a16="http://schemas.microsoft.com/office/drawing/2014/main" id="{B2BB3197-ED9F-851E-9E4E-6A469D5AD3BE}"/>
              </a:ext>
            </a:extLst>
          </p:cNvPr>
          <p:cNvSpPr/>
          <p:nvPr/>
        </p:nvSpPr>
        <p:spPr>
          <a:xfrm rot="13698469">
            <a:off x="14011128" y="941736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pic>
        <p:nvPicPr>
          <p:cNvPr id="61" name="Picture 60">
            <a:extLst>
              <a:ext uri="{FF2B5EF4-FFF2-40B4-BE49-F238E27FC236}">
                <a16:creationId xmlns:a16="http://schemas.microsoft.com/office/drawing/2014/main" id="{F44F5F67-0A07-F056-753D-756B863DE5DE}"/>
              </a:ext>
            </a:extLst>
          </p:cNvPr>
          <p:cNvPicPr>
            <a:picLocks noChangeAspect="1"/>
          </p:cNvPicPr>
          <p:nvPr/>
        </p:nvPicPr>
        <p:blipFill>
          <a:blip r:embed="rId5"/>
          <a:stretch>
            <a:fillRect/>
          </a:stretch>
        </p:blipFill>
        <p:spPr>
          <a:xfrm>
            <a:off x="6861203" y="4375464"/>
            <a:ext cx="687494" cy="457200"/>
          </a:xfrm>
          <a:prstGeom prst="rect">
            <a:avLst/>
          </a:prstGeom>
        </p:spPr>
      </p:pic>
      <p:pic>
        <p:nvPicPr>
          <p:cNvPr id="62" name="Picture 61">
            <a:extLst>
              <a:ext uri="{FF2B5EF4-FFF2-40B4-BE49-F238E27FC236}">
                <a16:creationId xmlns:a16="http://schemas.microsoft.com/office/drawing/2014/main" id="{DC38B587-AB50-257A-CD83-C2CFC320CC5D}"/>
              </a:ext>
            </a:extLst>
          </p:cNvPr>
          <p:cNvPicPr>
            <a:picLocks noChangeAspect="1"/>
          </p:cNvPicPr>
          <p:nvPr/>
        </p:nvPicPr>
        <p:blipFill>
          <a:blip r:embed="rId5"/>
          <a:stretch>
            <a:fillRect/>
          </a:stretch>
        </p:blipFill>
        <p:spPr>
          <a:xfrm>
            <a:off x="6984403" y="4249574"/>
            <a:ext cx="687494" cy="457200"/>
          </a:xfrm>
          <a:prstGeom prst="rect">
            <a:avLst/>
          </a:prstGeom>
        </p:spPr>
      </p:pic>
      <p:pic>
        <p:nvPicPr>
          <p:cNvPr id="63" name="Picture 62">
            <a:extLst>
              <a:ext uri="{FF2B5EF4-FFF2-40B4-BE49-F238E27FC236}">
                <a16:creationId xmlns:a16="http://schemas.microsoft.com/office/drawing/2014/main" id="{0F70236E-1F05-9610-F0FC-F95513F64A51}"/>
              </a:ext>
            </a:extLst>
          </p:cNvPr>
          <p:cNvPicPr>
            <a:picLocks noChangeAspect="1"/>
          </p:cNvPicPr>
          <p:nvPr/>
        </p:nvPicPr>
        <p:blipFill>
          <a:blip r:embed="rId5"/>
          <a:stretch>
            <a:fillRect/>
          </a:stretch>
        </p:blipFill>
        <p:spPr>
          <a:xfrm>
            <a:off x="6921553" y="4488248"/>
            <a:ext cx="687494" cy="457200"/>
          </a:xfrm>
          <a:prstGeom prst="rect">
            <a:avLst/>
          </a:prstGeom>
        </p:spPr>
      </p:pic>
      <p:sp>
        <p:nvSpPr>
          <p:cNvPr id="2" name="Title 1">
            <a:extLst>
              <a:ext uri="{FF2B5EF4-FFF2-40B4-BE49-F238E27FC236}">
                <a16:creationId xmlns:a16="http://schemas.microsoft.com/office/drawing/2014/main" id="{9145737F-87B3-2CAC-8755-34C2D4552038}"/>
              </a:ext>
            </a:extLst>
          </p:cNvPr>
          <p:cNvSpPr>
            <a:spLocks noGrp="1"/>
          </p:cNvSpPr>
          <p:nvPr>
            <p:ph type="title"/>
          </p:nvPr>
        </p:nvSpPr>
        <p:spPr/>
        <p:txBody>
          <a:bodyPr vert="horz"/>
          <a:lstStyle/>
          <a:p>
            <a:r>
              <a:rPr lang="en-US"/>
              <a:t>Find, evaluate, and invest it in tech startups…</a:t>
            </a:r>
          </a:p>
        </p:txBody>
      </p:sp>
      <p:sp>
        <p:nvSpPr>
          <p:cNvPr id="4" name="Rectangle 3">
            <a:extLst>
              <a:ext uri="{FF2B5EF4-FFF2-40B4-BE49-F238E27FC236}">
                <a16:creationId xmlns:a16="http://schemas.microsoft.com/office/drawing/2014/main" id="{105DDE93-4936-DD0B-9F56-A9DC462115F4}"/>
              </a:ext>
            </a:extLst>
          </p:cNvPr>
          <p:cNvSpPr/>
          <p:nvPr/>
        </p:nvSpPr>
        <p:spPr>
          <a:xfrm>
            <a:off x="1676401" y="4120041"/>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7" name="Rectangle 36">
            <a:extLst>
              <a:ext uri="{FF2B5EF4-FFF2-40B4-BE49-F238E27FC236}">
                <a16:creationId xmlns:a16="http://schemas.microsoft.com/office/drawing/2014/main" id="{390B4A54-54AE-6EF5-EB24-78072D544667}"/>
              </a:ext>
            </a:extLst>
          </p:cNvPr>
          <p:cNvSpPr/>
          <p:nvPr/>
        </p:nvSpPr>
        <p:spPr>
          <a:xfrm>
            <a:off x="1676401" y="58354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8" name="Rectangle 37">
            <a:extLst>
              <a:ext uri="{FF2B5EF4-FFF2-40B4-BE49-F238E27FC236}">
                <a16:creationId xmlns:a16="http://schemas.microsoft.com/office/drawing/2014/main" id="{A7A84860-D74D-5E10-5161-D0D63686BC12}"/>
              </a:ext>
            </a:extLst>
          </p:cNvPr>
          <p:cNvSpPr/>
          <p:nvPr/>
        </p:nvSpPr>
        <p:spPr>
          <a:xfrm>
            <a:off x="1676401" y="755094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9" name="Rectangle 38">
            <a:extLst>
              <a:ext uri="{FF2B5EF4-FFF2-40B4-BE49-F238E27FC236}">
                <a16:creationId xmlns:a16="http://schemas.microsoft.com/office/drawing/2014/main" id="{3F465A82-09D4-E54D-8B71-93DB55A06825}"/>
              </a:ext>
            </a:extLst>
          </p:cNvPr>
          <p:cNvSpPr/>
          <p:nvPr/>
        </p:nvSpPr>
        <p:spPr>
          <a:xfrm>
            <a:off x="1676401" y="92663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40" name="Rectangle 39">
            <a:extLst>
              <a:ext uri="{FF2B5EF4-FFF2-40B4-BE49-F238E27FC236}">
                <a16:creationId xmlns:a16="http://schemas.microsoft.com/office/drawing/2014/main" id="{8B357741-5D95-EFE6-1EE2-F8F9AE8A8210}"/>
              </a:ext>
            </a:extLst>
          </p:cNvPr>
          <p:cNvSpPr/>
          <p:nvPr/>
        </p:nvSpPr>
        <p:spPr>
          <a:xfrm>
            <a:off x="7829550" y="4120041"/>
            <a:ext cx="304800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VC</a:t>
            </a:r>
          </a:p>
        </p:txBody>
      </p:sp>
      <p:cxnSp>
        <p:nvCxnSpPr>
          <p:cNvPr id="42" name="Connector: Curved 41">
            <a:extLst>
              <a:ext uri="{FF2B5EF4-FFF2-40B4-BE49-F238E27FC236}">
                <a16:creationId xmlns:a16="http://schemas.microsoft.com/office/drawing/2014/main" id="{0CDCE3F0-E783-B539-B9C5-8AE4E978308C}"/>
              </a:ext>
            </a:extLst>
          </p:cNvPr>
          <p:cNvCxnSpPr>
            <a:stCxn id="4" idx="3"/>
            <a:endCxn id="40" idx="1"/>
          </p:cNvCxnSpPr>
          <p:nvPr/>
        </p:nvCxnSpPr>
        <p:spPr>
          <a:xfrm>
            <a:off x="5619750" y="4838226"/>
            <a:ext cx="2209800" cy="254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or: Curved 43">
            <a:extLst>
              <a:ext uri="{FF2B5EF4-FFF2-40B4-BE49-F238E27FC236}">
                <a16:creationId xmlns:a16="http://schemas.microsoft.com/office/drawing/2014/main" id="{BABCE2D4-D582-11EC-D904-A8E26D919DA6}"/>
              </a:ext>
            </a:extLst>
          </p:cNvPr>
          <p:cNvCxnSpPr>
            <a:stCxn id="37" idx="3"/>
            <a:endCxn id="40" idx="1"/>
          </p:cNvCxnSpPr>
          <p:nvPr/>
        </p:nvCxnSpPr>
        <p:spPr>
          <a:xfrm flipV="1">
            <a:off x="5619750" y="4838226"/>
            <a:ext cx="2209800" cy="1715452"/>
          </a:xfrm>
          <a:prstGeom prst="curvedConnector3">
            <a:avLst>
              <a:gd name="adj1" fmla="val 25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or: Curved 47">
            <a:extLst>
              <a:ext uri="{FF2B5EF4-FFF2-40B4-BE49-F238E27FC236}">
                <a16:creationId xmlns:a16="http://schemas.microsoft.com/office/drawing/2014/main" id="{051FDF08-1484-5A85-64A7-7A1DC7996362}"/>
              </a:ext>
            </a:extLst>
          </p:cNvPr>
          <p:cNvCxnSpPr>
            <a:stCxn id="38" idx="3"/>
            <a:endCxn id="40" idx="1"/>
          </p:cNvCxnSpPr>
          <p:nvPr/>
        </p:nvCxnSpPr>
        <p:spPr>
          <a:xfrm flipV="1">
            <a:off x="5619750" y="4838227"/>
            <a:ext cx="2209800" cy="3430902"/>
          </a:xfrm>
          <a:prstGeom prst="curvedConnector3">
            <a:avLst>
              <a:gd name="adj1" fmla="val 3275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or: Curved 49">
            <a:extLst>
              <a:ext uri="{FF2B5EF4-FFF2-40B4-BE49-F238E27FC236}">
                <a16:creationId xmlns:a16="http://schemas.microsoft.com/office/drawing/2014/main" id="{D76E2025-717D-3043-0B23-8787E44F7B2E}"/>
              </a:ext>
            </a:extLst>
          </p:cNvPr>
          <p:cNvCxnSpPr>
            <a:stCxn id="39" idx="3"/>
            <a:endCxn id="40" idx="1"/>
          </p:cNvCxnSpPr>
          <p:nvPr/>
        </p:nvCxnSpPr>
        <p:spPr>
          <a:xfrm flipV="1">
            <a:off x="5619750" y="4838226"/>
            <a:ext cx="2209800" cy="5146352"/>
          </a:xfrm>
          <a:prstGeom prst="curvedConnector3">
            <a:avLst>
              <a:gd name="adj1" fmla="val 40517"/>
            </a:avLst>
          </a:prstGeom>
          <a:ln>
            <a:tailEnd type="triangle"/>
          </a:ln>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A99E3D14-C776-2F70-8A64-7FA8F3C635CC}"/>
              </a:ext>
            </a:extLst>
          </p:cNvPr>
          <p:cNvPicPr>
            <a:picLocks noChangeAspect="1"/>
          </p:cNvPicPr>
          <p:nvPr/>
        </p:nvPicPr>
        <p:blipFill>
          <a:blip r:embed="rId5"/>
          <a:stretch>
            <a:fillRect/>
          </a:stretch>
        </p:blipFill>
        <p:spPr>
          <a:xfrm>
            <a:off x="6941853" y="4336004"/>
            <a:ext cx="687494" cy="457200"/>
          </a:xfrm>
          <a:prstGeom prst="rect">
            <a:avLst/>
          </a:prstGeom>
        </p:spPr>
      </p:pic>
      <p:sp>
        <p:nvSpPr>
          <p:cNvPr id="12" name="Oval 11">
            <a:extLst>
              <a:ext uri="{FF2B5EF4-FFF2-40B4-BE49-F238E27FC236}">
                <a16:creationId xmlns:a16="http://schemas.microsoft.com/office/drawing/2014/main" id="{0533DB74-3358-6326-D673-798043C14E22}"/>
              </a:ext>
            </a:extLst>
          </p:cNvPr>
          <p:cNvSpPr/>
          <p:nvPr/>
        </p:nvSpPr>
        <p:spPr>
          <a:xfrm>
            <a:off x="15527654" y="627030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pic>
        <p:nvPicPr>
          <p:cNvPr id="43" name="Picture 42">
            <a:extLst>
              <a:ext uri="{FF2B5EF4-FFF2-40B4-BE49-F238E27FC236}">
                <a16:creationId xmlns:a16="http://schemas.microsoft.com/office/drawing/2014/main" id="{7330D806-5C41-EFB9-FD7D-835DB4BC520A}"/>
              </a:ext>
            </a:extLst>
          </p:cNvPr>
          <p:cNvPicPr>
            <a:picLocks noChangeAspect="1"/>
          </p:cNvPicPr>
          <p:nvPr/>
        </p:nvPicPr>
        <p:blipFill>
          <a:blip r:embed="rId5"/>
          <a:stretch>
            <a:fillRect/>
          </a:stretch>
        </p:blipFill>
        <p:spPr>
          <a:xfrm>
            <a:off x="7166003" y="4680264"/>
            <a:ext cx="687494" cy="457200"/>
          </a:xfrm>
          <a:prstGeom prst="rect">
            <a:avLst/>
          </a:prstGeom>
        </p:spPr>
      </p:pic>
      <p:pic>
        <p:nvPicPr>
          <p:cNvPr id="45" name="Picture 44">
            <a:extLst>
              <a:ext uri="{FF2B5EF4-FFF2-40B4-BE49-F238E27FC236}">
                <a16:creationId xmlns:a16="http://schemas.microsoft.com/office/drawing/2014/main" id="{C3CD198F-0CB2-6130-17BF-9B2FBCFE73AD}"/>
              </a:ext>
            </a:extLst>
          </p:cNvPr>
          <p:cNvPicPr>
            <a:picLocks noChangeAspect="1"/>
          </p:cNvPicPr>
          <p:nvPr/>
        </p:nvPicPr>
        <p:blipFill>
          <a:blip r:embed="rId5"/>
          <a:stretch>
            <a:fillRect/>
          </a:stretch>
        </p:blipFill>
        <p:spPr>
          <a:xfrm>
            <a:off x="7289203" y="4554374"/>
            <a:ext cx="687494" cy="457200"/>
          </a:xfrm>
          <a:prstGeom prst="rect">
            <a:avLst/>
          </a:prstGeom>
        </p:spPr>
      </p:pic>
      <p:pic>
        <p:nvPicPr>
          <p:cNvPr id="46" name="Picture 45">
            <a:extLst>
              <a:ext uri="{FF2B5EF4-FFF2-40B4-BE49-F238E27FC236}">
                <a16:creationId xmlns:a16="http://schemas.microsoft.com/office/drawing/2014/main" id="{807F227C-BF22-C994-574A-5D9017AB5385}"/>
              </a:ext>
            </a:extLst>
          </p:cNvPr>
          <p:cNvPicPr>
            <a:picLocks noChangeAspect="1"/>
          </p:cNvPicPr>
          <p:nvPr/>
        </p:nvPicPr>
        <p:blipFill>
          <a:blip r:embed="rId5"/>
          <a:stretch>
            <a:fillRect/>
          </a:stretch>
        </p:blipFill>
        <p:spPr>
          <a:xfrm>
            <a:off x="7226353" y="4793048"/>
            <a:ext cx="687494" cy="457200"/>
          </a:xfrm>
          <a:prstGeom prst="rect">
            <a:avLst/>
          </a:prstGeom>
        </p:spPr>
      </p:pic>
      <p:pic>
        <p:nvPicPr>
          <p:cNvPr id="47" name="Picture 46">
            <a:extLst>
              <a:ext uri="{FF2B5EF4-FFF2-40B4-BE49-F238E27FC236}">
                <a16:creationId xmlns:a16="http://schemas.microsoft.com/office/drawing/2014/main" id="{245DDED4-1410-8B4B-05F8-5576E8A1EE48}"/>
              </a:ext>
            </a:extLst>
          </p:cNvPr>
          <p:cNvPicPr>
            <a:picLocks noChangeAspect="1"/>
          </p:cNvPicPr>
          <p:nvPr/>
        </p:nvPicPr>
        <p:blipFill>
          <a:blip r:embed="rId5"/>
          <a:stretch>
            <a:fillRect/>
          </a:stretch>
        </p:blipFill>
        <p:spPr>
          <a:xfrm>
            <a:off x="7246653" y="4640804"/>
            <a:ext cx="687494" cy="457200"/>
          </a:xfrm>
          <a:prstGeom prst="rect">
            <a:avLst/>
          </a:prstGeom>
        </p:spPr>
      </p:pic>
      <p:pic>
        <p:nvPicPr>
          <p:cNvPr id="49" name="Picture 48">
            <a:extLst>
              <a:ext uri="{FF2B5EF4-FFF2-40B4-BE49-F238E27FC236}">
                <a16:creationId xmlns:a16="http://schemas.microsoft.com/office/drawing/2014/main" id="{11719FA6-5929-AB0A-E018-D3CF705F91B7}"/>
              </a:ext>
            </a:extLst>
          </p:cNvPr>
          <p:cNvPicPr>
            <a:picLocks noChangeAspect="1"/>
          </p:cNvPicPr>
          <p:nvPr/>
        </p:nvPicPr>
        <p:blipFill>
          <a:blip r:embed="rId5"/>
          <a:stretch>
            <a:fillRect/>
          </a:stretch>
        </p:blipFill>
        <p:spPr>
          <a:xfrm>
            <a:off x="6934895" y="4432780"/>
            <a:ext cx="687494" cy="457200"/>
          </a:xfrm>
          <a:prstGeom prst="rect">
            <a:avLst/>
          </a:prstGeom>
        </p:spPr>
      </p:pic>
      <p:pic>
        <p:nvPicPr>
          <p:cNvPr id="51" name="Picture 50">
            <a:extLst>
              <a:ext uri="{FF2B5EF4-FFF2-40B4-BE49-F238E27FC236}">
                <a16:creationId xmlns:a16="http://schemas.microsoft.com/office/drawing/2014/main" id="{9660859C-2812-47D4-5778-A231E8C23177}"/>
              </a:ext>
            </a:extLst>
          </p:cNvPr>
          <p:cNvPicPr>
            <a:picLocks noChangeAspect="1"/>
          </p:cNvPicPr>
          <p:nvPr/>
        </p:nvPicPr>
        <p:blipFill>
          <a:blip r:embed="rId5"/>
          <a:stretch>
            <a:fillRect/>
          </a:stretch>
        </p:blipFill>
        <p:spPr>
          <a:xfrm>
            <a:off x="7058095" y="4306890"/>
            <a:ext cx="687494" cy="457200"/>
          </a:xfrm>
          <a:prstGeom prst="rect">
            <a:avLst/>
          </a:prstGeom>
        </p:spPr>
      </p:pic>
      <p:pic>
        <p:nvPicPr>
          <p:cNvPr id="52" name="Picture 51">
            <a:extLst>
              <a:ext uri="{FF2B5EF4-FFF2-40B4-BE49-F238E27FC236}">
                <a16:creationId xmlns:a16="http://schemas.microsoft.com/office/drawing/2014/main" id="{DF7F0207-FE6F-1381-65B2-B4A05CAFD66B}"/>
              </a:ext>
            </a:extLst>
          </p:cNvPr>
          <p:cNvPicPr>
            <a:picLocks noChangeAspect="1"/>
          </p:cNvPicPr>
          <p:nvPr/>
        </p:nvPicPr>
        <p:blipFill>
          <a:blip r:embed="rId5"/>
          <a:stretch>
            <a:fillRect/>
          </a:stretch>
        </p:blipFill>
        <p:spPr>
          <a:xfrm>
            <a:off x="6995245" y="4545564"/>
            <a:ext cx="687494" cy="457200"/>
          </a:xfrm>
          <a:prstGeom prst="rect">
            <a:avLst/>
          </a:prstGeom>
        </p:spPr>
      </p:pic>
      <p:pic>
        <p:nvPicPr>
          <p:cNvPr id="53" name="Picture 52">
            <a:extLst>
              <a:ext uri="{FF2B5EF4-FFF2-40B4-BE49-F238E27FC236}">
                <a16:creationId xmlns:a16="http://schemas.microsoft.com/office/drawing/2014/main" id="{1D1DAF49-1108-3078-BD9E-7E771A90094A}"/>
              </a:ext>
            </a:extLst>
          </p:cNvPr>
          <p:cNvPicPr>
            <a:picLocks noChangeAspect="1"/>
          </p:cNvPicPr>
          <p:nvPr/>
        </p:nvPicPr>
        <p:blipFill>
          <a:blip r:embed="rId5"/>
          <a:stretch>
            <a:fillRect/>
          </a:stretch>
        </p:blipFill>
        <p:spPr>
          <a:xfrm>
            <a:off x="7015545" y="4393320"/>
            <a:ext cx="687494" cy="457200"/>
          </a:xfrm>
          <a:prstGeom prst="rect">
            <a:avLst/>
          </a:prstGeom>
        </p:spPr>
      </p:pic>
      <p:pic>
        <p:nvPicPr>
          <p:cNvPr id="54" name="Picture 53">
            <a:extLst>
              <a:ext uri="{FF2B5EF4-FFF2-40B4-BE49-F238E27FC236}">
                <a16:creationId xmlns:a16="http://schemas.microsoft.com/office/drawing/2014/main" id="{4D62BC8B-4B41-177A-5F5A-0B352A04DCF3}"/>
              </a:ext>
            </a:extLst>
          </p:cNvPr>
          <p:cNvPicPr>
            <a:picLocks noChangeAspect="1"/>
          </p:cNvPicPr>
          <p:nvPr/>
        </p:nvPicPr>
        <p:blipFill>
          <a:blip r:embed="rId5"/>
          <a:stretch>
            <a:fillRect/>
          </a:stretch>
        </p:blipFill>
        <p:spPr>
          <a:xfrm>
            <a:off x="6918587" y="4351054"/>
            <a:ext cx="687494" cy="457200"/>
          </a:xfrm>
          <a:prstGeom prst="rect">
            <a:avLst/>
          </a:prstGeom>
        </p:spPr>
      </p:pic>
      <p:pic>
        <p:nvPicPr>
          <p:cNvPr id="55" name="Picture 54">
            <a:extLst>
              <a:ext uri="{FF2B5EF4-FFF2-40B4-BE49-F238E27FC236}">
                <a16:creationId xmlns:a16="http://schemas.microsoft.com/office/drawing/2014/main" id="{AA2A1DBD-FD63-AF5F-C3C6-A75ECD0E7835}"/>
              </a:ext>
            </a:extLst>
          </p:cNvPr>
          <p:cNvPicPr>
            <a:picLocks noChangeAspect="1"/>
          </p:cNvPicPr>
          <p:nvPr/>
        </p:nvPicPr>
        <p:blipFill>
          <a:blip r:embed="rId5"/>
          <a:stretch>
            <a:fillRect/>
          </a:stretch>
        </p:blipFill>
        <p:spPr>
          <a:xfrm>
            <a:off x="7041787" y="4225164"/>
            <a:ext cx="687494" cy="457200"/>
          </a:xfrm>
          <a:prstGeom prst="rect">
            <a:avLst/>
          </a:prstGeom>
        </p:spPr>
      </p:pic>
      <p:pic>
        <p:nvPicPr>
          <p:cNvPr id="56" name="Picture 55">
            <a:extLst>
              <a:ext uri="{FF2B5EF4-FFF2-40B4-BE49-F238E27FC236}">
                <a16:creationId xmlns:a16="http://schemas.microsoft.com/office/drawing/2014/main" id="{9FADB303-5344-281D-A53B-78106464892A}"/>
              </a:ext>
            </a:extLst>
          </p:cNvPr>
          <p:cNvPicPr>
            <a:picLocks noChangeAspect="1"/>
          </p:cNvPicPr>
          <p:nvPr/>
        </p:nvPicPr>
        <p:blipFill>
          <a:blip r:embed="rId5"/>
          <a:stretch>
            <a:fillRect/>
          </a:stretch>
        </p:blipFill>
        <p:spPr>
          <a:xfrm>
            <a:off x="6978937" y="4463838"/>
            <a:ext cx="687494" cy="457200"/>
          </a:xfrm>
          <a:prstGeom prst="rect">
            <a:avLst/>
          </a:prstGeom>
        </p:spPr>
      </p:pic>
      <p:pic>
        <p:nvPicPr>
          <p:cNvPr id="57" name="Picture 56">
            <a:extLst>
              <a:ext uri="{FF2B5EF4-FFF2-40B4-BE49-F238E27FC236}">
                <a16:creationId xmlns:a16="http://schemas.microsoft.com/office/drawing/2014/main" id="{E55104BD-2A14-394A-CF99-C7E6C494FBF2}"/>
              </a:ext>
            </a:extLst>
          </p:cNvPr>
          <p:cNvPicPr>
            <a:picLocks noChangeAspect="1"/>
          </p:cNvPicPr>
          <p:nvPr/>
        </p:nvPicPr>
        <p:blipFill>
          <a:blip r:embed="rId5"/>
          <a:stretch>
            <a:fillRect/>
          </a:stretch>
        </p:blipFill>
        <p:spPr>
          <a:xfrm>
            <a:off x="6999237" y="4311594"/>
            <a:ext cx="687494" cy="457200"/>
          </a:xfrm>
          <a:prstGeom prst="rect">
            <a:avLst/>
          </a:prstGeom>
        </p:spPr>
      </p:pic>
      <p:pic>
        <p:nvPicPr>
          <p:cNvPr id="58" name="Picture 57">
            <a:extLst>
              <a:ext uri="{FF2B5EF4-FFF2-40B4-BE49-F238E27FC236}">
                <a16:creationId xmlns:a16="http://schemas.microsoft.com/office/drawing/2014/main" id="{11C84CBB-6153-C450-D451-4E89B402150C}"/>
              </a:ext>
            </a:extLst>
          </p:cNvPr>
          <p:cNvPicPr>
            <a:picLocks noChangeAspect="1"/>
          </p:cNvPicPr>
          <p:nvPr/>
        </p:nvPicPr>
        <p:blipFill>
          <a:blip r:embed="rId5"/>
          <a:stretch>
            <a:fillRect/>
          </a:stretch>
        </p:blipFill>
        <p:spPr>
          <a:xfrm>
            <a:off x="6918587" y="4432780"/>
            <a:ext cx="687494" cy="457200"/>
          </a:xfrm>
          <a:prstGeom prst="rect">
            <a:avLst/>
          </a:prstGeom>
        </p:spPr>
      </p:pic>
      <p:pic>
        <p:nvPicPr>
          <p:cNvPr id="60" name="Picture 59">
            <a:extLst>
              <a:ext uri="{FF2B5EF4-FFF2-40B4-BE49-F238E27FC236}">
                <a16:creationId xmlns:a16="http://schemas.microsoft.com/office/drawing/2014/main" id="{F00FFC03-BDF9-7348-9BD0-9B17EE088B68}"/>
              </a:ext>
            </a:extLst>
          </p:cNvPr>
          <p:cNvPicPr>
            <a:picLocks noChangeAspect="1"/>
          </p:cNvPicPr>
          <p:nvPr/>
        </p:nvPicPr>
        <p:blipFill>
          <a:blip r:embed="rId5"/>
          <a:stretch>
            <a:fillRect/>
          </a:stretch>
        </p:blipFill>
        <p:spPr>
          <a:xfrm>
            <a:off x="7041787" y="4306890"/>
            <a:ext cx="687494" cy="457200"/>
          </a:xfrm>
          <a:prstGeom prst="rect">
            <a:avLst/>
          </a:prstGeom>
        </p:spPr>
      </p:pic>
      <p:pic>
        <p:nvPicPr>
          <p:cNvPr id="64" name="Picture 63">
            <a:extLst>
              <a:ext uri="{FF2B5EF4-FFF2-40B4-BE49-F238E27FC236}">
                <a16:creationId xmlns:a16="http://schemas.microsoft.com/office/drawing/2014/main" id="{D3DB77E6-42AF-6BCB-957F-61D6B5D506BF}"/>
              </a:ext>
            </a:extLst>
          </p:cNvPr>
          <p:cNvPicPr>
            <a:picLocks noChangeAspect="1"/>
          </p:cNvPicPr>
          <p:nvPr/>
        </p:nvPicPr>
        <p:blipFill>
          <a:blip r:embed="rId5"/>
          <a:stretch>
            <a:fillRect/>
          </a:stretch>
        </p:blipFill>
        <p:spPr>
          <a:xfrm>
            <a:off x="6978937" y="4545564"/>
            <a:ext cx="687494" cy="457200"/>
          </a:xfrm>
          <a:prstGeom prst="rect">
            <a:avLst/>
          </a:prstGeom>
        </p:spPr>
      </p:pic>
      <p:pic>
        <p:nvPicPr>
          <p:cNvPr id="65" name="Picture 64">
            <a:extLst>
              <a:ext uri="{FF2B5EF4-FFF2-40B4-BE49-F238E27FC236}">
                <a16:creationId xmlns:a16="http://schemas.microsoft.com/office/drawing/2014/main" id="{9AD1490E-F97C-AC74-3947-4C0396BEB452}"/>
              </a:ext>
            </a:extLst>
          </p:cNvPr>
          <p:cNvPicPr>
            <a:picLocks noChangeAspect="1"/>
          </p:cNvPicPr>
          <p:nvPr/>
        </p:nvPicPr>
        <p:blipFill>
          <a:blip r:embed="rId5"/>
          <a:stretch>
            <a:fillRect/>
          </a:stretch>
        </p:blipFill>
        <p:spPr>
          <a:xfrm>
            <a:off x="6999237" y="4393320"/>
            <a:ext cx="687494" cy="457200"/>
          </a:xfrm>
          <a:prstGeom prst="rect">
            <a:avLst/>
          </a:prstGeom>
        </p:spPr>
      </p:pic>
      <p:pic>
        <p:nvPicPr>
          <p:cNvPr id="66" name="Picture 65">
            <a:extLst>
              <a:ext uri="{FF2B5EF4-FFF2-40B4-BE49-F238E27FC236}">
                <a16:creationId xmlns:a16="http://schemas.microsoft.com/office/drawing/2014/main" id="{774A62FE-F2AD-BD0A-EBA6-C04B656D4AF1}"/>
              </a:ext>
            </a:extLst>
          </p:cNvPr>
          <p:cNvPicPr>
            <a:picLocks noChangeAspect="1"/>
          </p:cNvPicPr>
          <p:nvPr/>
        </p:nvPicPr>
        <p:blipFill>
          <a:blip r:embed="rId5"/>
          <a:stretch>
            <a:fillRect/>
          </a:stretch>
        </p:blipFill>
        <p:spPr>
          <a:xfrm>
            <a:off x="6954737" y="4485754"/>
            <a:ext cx="687494" cy="457200"/>
          </a:xfrm>
          <a:prstGeom prst="rect">
            <a:avLst/>
          </a:prstGeom>
        </p:spPr>
      </p:pic>
      <p:pic>
        <p:nvPicPr>
          <p:cNvPr id="67" name="Picture 66">
            <a:extLst>
              <a:ext uri="{FF2B5EF4-FFF2-40B4-BE49-F238E27FC236}">
                <a16:creationId xmlns:a16="http://schemas.microsoft.com/office/drawing/2014/main" id="{D0A04331-9B9A-DE6F-5C12-865BD2355B8E}"/>
              </a:ext>
            </a:extLst>
          </p:cNvPr>
          <p:cNvPicPr>
            <a:picLocks noChangeAspect="1"/>
          </p:cNvPicPr>
          <p:nvPr/>
        </p:nvPicPr>
        <p:blipFill>
          <a:blip r:embed="rId5"/>
          <a:stretch>
            <a:fillRect/>
          </a:stretch>
        </p:blipFill>
        <p:spPr>
          <a:xfrm>
            <a:off x="7077937" y="4359864"/>
            <a:ext cx="687494" cy="457200"/>
          </a:xfrm>
          <a:prstGeom prst="rect">
            <a:avLst/>
          </a:prstGeom>
        </p:spPr>
      </p:pic>
      <p:pic>
        <p:nvPicPr>
          <p:cNvPr id="68" name="Picture 67">
            <a:extLst>
              <a:ext uri="{FF2B5EF4-FFF2-40B4-BE49-F238E27FC236}">
                <a16:creationId xmlns:a16="http://schemas.microsoft.com/office/drawing/2014/main" id="{45F3EBC5-5D8D-3288-C300-9D034C7972D6}"/>
              </a:ext>
            </a:extLst>
          </p:cNvPr>
          <p:cNvPicPr>
            <a:picLocks noChangeAspect="1"/>
          </p:cNvPicPr>
          <p:nvPr/>
        </p:nvPicPr>
        <p:blipFill>
          <a:blip r:embed="rId5"/>
          <a:stretch>
            <a:fillRect/>
          </a:stretch>
        </p:blipFill>
        <p:spPr>
          <a:xfrm>
            <a:off x="7015087" y="4598538"/>
            <a:ext cx="687494" cy="457200"/>
          </a:xfrm>
          <a:prstGeom prst="rect">
            <a:avLst/>
          </a:prstGeom>
        </p:spPr>
      </p:pic>
      <p:pic>
        <p:nvPicPr>
          <p:cNvPr id="69" name="Picture 68">
            <a:extLst>
              <a:ext uri="{FF2B5EF4-FFF2-40B4-BE49-F238E27FC236}">
                <a16:creationId xmlns:a16="http://schemas.microsoft.com/office/drawing/2014/main" id="{072C1455-F3F6-60FE-E74E-E5947A4C907A}"/>
              </a:ext>
            </a:extLst>
          </p:cNvPr>
          <p:cNvPicPr>
            <a:picLocks noChangeAspect="1"/>
          </p:cNvPicPr>
          <p:nvPr/>
        </p:nvPicPr>
        <p:blipFill>
          <a:blip r:embed="rId5"/>
          <a:stretch>
            <a:fillRect/>
          </a:stretch>
        </p:blipFill>
        <p:spPr>
          <a:xfrm>
            <a:off x="7035387" y="4446294"/>
            <a:ext cx="687494" cy="457200"/>
          </a:xfrm>
          <a:prstGeom prst="rect">
            <a:avLst/>
          </a:prstGeom>
        </p:spPr>
      </p:pic>
      <p:pic>
        <p:nvPicPr>
          <p:cNvPr id="70" name="Picture 69">
            <a:extLst>
              <a:ext uri="{FF2B5EF4-FFF2-40B4-BE49-F238E27FC236}">
                <a16:creationId xmlns:a16="http://schemas.microsoft.com/office/drawing/2014/main" id="{0ABCE094-8C72-8C56-E0FD-4BF7F258F33D}"/>
              </a:ext>
            </a:extLst>
          </p:cNvPr>
          <p:cNvPicPr>
            <a:picLocks noChangeAspect="1"/>
          </p:cNvPicPr>
          <p:nvPr/>
        </p:nvPicPr>
        <p:blipFill>
          <a:blip r:embed="rId5"/>
          <a:stretch>
            <a:fillRect/>
          </a:stretch>
        </p:blipFill>
        <p:spPr>
          <a:xfrm>
            <a:off x="6856957" y="4390514"/>
            <a:ext cx="687494" cy="457200"/>
          </a:xfrm>
          <a:prstGeom prst="rect">
            <a:avLst/>
          </a:prstGeom>
        </p:spPr>
      </p:pic>
      <p:pic>
        <p:nvPicPr>
          <p:cNvPr id="71" name="Picture 70">
            <a:extLst>
              <a:ext uri="{FF2B5EF4-FFF2-40B4-BE49-F238E27FC236}">
                <a16:creationId xmlns:a16="http://schemas.microsoft.com/office/drawing/2014/main" id="{9D05CFC3-F22B-61C8-EBEE-F34725729371}"/>
              </a:ext>
            </a:extLst>
          </p:cNvPr>
          <p:cNvPicPr>
            <a:picLocks noChangeAspect="1"/>
          </p:cNvPicPr>
          <p:nvPr/>
        </p:nvPicPr>
        <p:blipFill>
          <a:blip r:embed="rId5"/>
          <a:stretch>
            <a:fillRect/>
          </a:stretch>
        </p:blipFill>
        <p:spPr>
          <a:xfrm>
            <a:off x="6980157" y="4264624"/>
            <a:ext cx="687494" cy="457200"/>
          </a:xfrm>
          <a:prstGeom prst="rect">
            <a:avLst/>
          </a:prstGeom>
        </p:spPr>
      </p:pic>
      <p:pic>
        <p:nvPicPr>
          <p:cNvPr id="72" name="Picture 71">
            <a:extLst>
              <a:ext uri="{FF2B5EF4-FFF2-40B4-BE49-F238E27FC236}">
                <a16:creationId xmlns:a16="http://schemas.microsoft.com/office/drawing/2014/main" id="{CA0CB3B4-41D1-5ACE-F23A-DE794ED48888}"/>
              </a:ext>
            </a:extLst>
          </p:cNvPr>
          <p:cNvPicPr>
            <a:picLocks noChangeAspect="1"/>
          </p:cNvPicPr>
          <p:nvPr/>
        </p:nvPicPr>
        <p:blipFill>
          <a:blip r:embed="rId5"/>
          <a:stretch>
            <a:fillRect/>
          </a:stretch>
        </p:blipFill>
        <p:spPr>
          <a:xfrm>
            <a:off x="6917307" y="4503298"/>
            <a:ext cx="687494" cy="457200"/>
          </a:xfrm>
          <a:prstGeom prst="rect">
            <a:avLst/>
          </a:prstGeom>
        </p:spPr>
      </p:pic>
      <p:pic>
        <p:nvPicPr>
          <p:cNvPr id="73" name="Picture 72">
            <a:extLst>
              <a:ext uri="{FF2B5EF4-FFF2-40B4-BE49-F238E27FC236}">
                <a16:creationId xmlns:a16="http://schemas.microsoft.com/office/drawing/2014/main" id="{71410E7E-EA49-24DF-1351-6F900F69A285}"/>
              </a:ext>
            </a:extLst>
          </p:cNvPr>
          <p:cNvPicPr>
            <a:picLocks noChangeAspect="1"/>
          </p:cNvPicPr>
          <p:nvPr/>
        </p:nvPicPr>
        <p:blipFill>
          <a:blip r:embed="rId5"/>
          <a:stretch>
            <a:fillRect/>
          </a:stretch>
        </p:blipFill>
        <p:spPr>
          <a:xfrm>
            <a:off x="6937607" y="4351054"/>
            <a:ext cx="687494" cy="457200"/>
          </a:xfrm>
          <a:prstGeom prst="rect">
            <a:avLst/>
          </a:prstGeom>
        </p:spPr>
      </p:pic>
    </p:spTree>
    <p:extLst>
      <p:ext uri="{BB962C8B-B14F-4D97-AF65-F5344CB8AC3E}">
        <p14:creationId xmlns:p14="http://schemas.microsoft.com/office/powerpoint/2010/main" val="234249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4.375E-6 3.33333E-6 L 4.375E-6 -0.00023 C 0.03164 -0.00209 0.05937 -0.00417 0.09244 -0.0051 C 0.12617 -0.00602 0.16119 -0.00625 0.19479 -0.00787 C 0.29492 -0.0125 0.19908 -0.00787 0.28059 -0.01227 C 0.29544 -0.01297 0.32408 -0.01412 0.33841 -0.01551 C 0.34166 -0.01574 0.34492 -0.01598 0.3483 -0.01644 C 0.35104 -0.01667 0.35351 -0.01713 0.35651 -0.0176 C 0.3595 -0.01806 0.36315 -0.01829 0.3664 -0.01875 C 0.37135 -0.01945 0.37552 -0.02037 0.37968 -0.02153 C 0.3802 -0.02176 0.38072 -0.02199 0.38125 -0.02223 C 0.38372 -0.02454 0.3819 -0.02385 0.38463 -0.02616 C 0.38489 -0.02639 0.38567 -0.02662 0.38619 -0.02709 C 0.38841 -0.02848 0.38593 -0.02778 0.39127 -0.02871 " pathEditMode="relative" rAng="0" ptsTypes="AAAAAAAAAAAAAA">
                                      <p:cBhvr>
                                        <p:cTn id="6" dur="2000" fill="hold"/>
                                        <p:tgtEl>
                                          <p:spTgt spid="63"/>
                                        </p:tgtEl>
                                        <p:attrNameLst>
                                          <p:attrName>ppt_x</p:attrName>
                                          <p:attrName>ppt_y</p:attrName>
                                        </p:attrNameLst>
                                      </p:cBhvr>
                                      <p:rCtr x="19557" y="-1435"/>
                                    </p:animMotion>
                                  </p:childTnLst>
                                </p:cTn>
                              </p:par>
                              <p:par>
                                <p:cTn id="7" presetID="0" presetClass="path" presetSubtype="0" accel="50000" decel="50000" fill="hold" nodeType="withEffect">
                                  <p:stCondLst>
                                    <p:cond delay="0"/>
                                  </p:stCondLst>
                                  <p:childTnLst>
                                    <p:animMotion origin="layout" path="M -8.33333E-7 0.00092 L -8.33333E-7 0.00139 C 0.09727 0.06597 0.06081 0.05625 0.10781 0.06597 C 0.13438 0.06134 0.16133 0.06342 0.18776 0.04421 C 0.20807 0.02917 0.22787 0.00278 0.24857 -0.00533 C 0.29258 -0.02477 0.27266 -0.01945 0.3082 -0.02384 C 0.31367 -0.02292 0.31914 -0.02292 0.32461 -0.02107 C 0.32904 -0.01991 0.33346 -0.01667 0.33815 -0.01482 C 0.34076 -0.01366 0.34388 -0.01273 0.34675 -0.01158 C 0.36354 0.00046 0.36276 -0.00857 0.37096 0.00995 C 0.37214 0.01273 0.37344 0.01574 0.37474 0.01944 C 0.37604 0.02292 0.37734 0.02662 0.37865 0.03194 C 0.37956 0.03657 0.38177 0.05532 0.38255 0.05972 C 0.38372 0.07106 0.38255 0.06597 0.38451 0.07245 " pathEditMode="relative" rAng="0" ptsTypes="AAAAAAAAAAAAAA">
                                      <p:cBhvr>
                                        <p:cTn id="8" dur="2000" fill="hold"/>
                                        <p:tgtEl>
                                          <p:spTgt spid="62"/>
                                        </p:tgtEl>
                                        <p:attrNameLst>
                                          <p:attrName>ppt_x</p:attrName>
                                          <p:attrName>ppt_y</p:attrName>
                                        </p:attrNameLst>
                                      </p:cBhvr>
                                      <p:rCtr x="19219" y="2338"/>
                                    </p:animMotion>
                                  </p:childTnLst>
                                </p:cTn>
                              </p:par>
                              <p:par>
                                <p:cTn id="9" presetID="0" presetClass="path" presetSubtype="0" accel="50000" decel="50000" fill="hold" nodeType="withEffect">
                                  <p:stCondLst>
                                    <p:cond delay="0"/>
                                  </p:stCondLst>
                                  <p:childTnLst>
                                    <p:animMotion origin="layout" path="M -2.70833E-6 1.85185E-6 L -2.70833E-6 1.85185E-6 C 0.02604 0.00278 0.01237 0.00139 0.06394 0.00602 C 0.07774 0.00694 0.09167 0.00787 0.10547 0.00926 C 0.13203 0.0118 0.14688 0.01273 0.17058 0.01643 C 0.17774 0.01759 0.1849 0.01875 0.19232 0.02037 C 0.20222 0.02245 0.21589 0.02616 0.22435 0.0287 C 0.22748 0.02963 0.2306 0.03055 0.23386 0.03171 C 0.23607 0.03241 0.23854 0.0331 0.24076 0.03403 C 0.24193 0.03449 0.24323 0.03495 0.24427 0.03541 C 0.2487 0.03866 0.24779 0.03889 0.25026 0.04166 C 0.25222 0.04375 0.25417 0.04629 0.25638 0.04861 C 0.2569 0.04907 0.25742 0.04977 0.25808 0.05046 C 0.25899 0.05162 0.25964 0.05301 0.26068 0.05416 C 0.26146 0.05532 0.2625 0.05625 0.26328 0.05717 C 0.26407 0.05833 0.26433 0.05949 0.26498 0.06088 C 0.26836 0.06666 0.26628 0.06296 0.26927 0.06713 C 0.26992 0.06805 0.27019 0.06898 0.27097 0.06967 C 0.27201 0.07106 0.27344 0.07199 0.27448 0.07291 C 0.27578 0.0743 0.27591 0.07569 0.278 0.07708 C 0.28269 0.08009 0.28894 0.08287 0.2944 0.08588 C 0.29766 0.08773 0.30065 0.08935 0.30495 0.09074 L 0.32214 0.09653 C 0.32956 0.09907 0.33724 0.10185 0.34545 0.10393 C 0.36771 0.10856 0.35977 0.10694 0.38021 0.11111 C 0.38438 0.1118 0.39141 0.11296 0.39492 0.11389 L 0.39753 0.11481 C 0.40157 0.11852 0.39649 0.11389 0.40183 0.11829 C 0.40248 0.11875 0.40287 0.11921 0.40365 0.11967 C 0.40417 0.12014 0.4056 0.12083 0.4056 0.12129 " pathEditMode="relative" rAng="0" ptsTypes="AAAAAAAAAAAAAAAAAAAAAAAAAAAAAA">
                                      <p:cBhvr>
                                        <p:cTn id="10" dur="2000" fill="hold"/>
                                        <p:tgtEl>
                                          <p:spTgt spid="61"/>
                                        </p:tgtEl>
                                        <p:attrNameLst>
                                          <p:attrName>ppt_x</p:attrName>
                                          <p:attrName>ppt_y</p:attrName>
                                        </p:attrNameLst>
                                      </p:cBhvr>
                                      <p:rCtr x="20273" y="6065"/>
                                    </p:animMotion>
                                  </p:childTnLst>
                                </p:cTn>
                              </p:par>
                              <p:par>
                                <p:cTn id="11" presetID="0" presetClass="path" presetSubtype="0" accel="50000" decel="50000" fill="hold" nodeType="withEffect">
                                  <p:stCondLst>
                                    <p:cond delay="0"/>
                                  </p:stCondLst>
                                  <p:childTnLst>
                                    <p:animMotion origin="layout" path="M 2.08333E-6 -3.7037E-7 L 2.08333E-6 0.00023 L 0.07396 0.00324 C 0.12135 0.00509 0.16862 0.00625 0.21549 0.00903 C 0.24583 0.01088 0.27565 0.01296 0.30534 0.01528 C 0.31224 0.01574 0.31836 0.0169 0.32435 0.01782 C 0.35 0.02153 0.37812 0.02431 0.40026 0.0294 L 0.41927 0.0338 C 0.42096 0.03449 0.42304 0.03542 0.42448 0.03634 C 0.42773 0.03773 0.42995 0.03935 0.43307 0.04097 C 0.44088 0.04468 0.44791 0.04537 0.45208 0.05023 C 0.46081 0.05972 0.45273 0.05069 0.46771 0.06968 C 0.4694 0.07176 0.47148 0.07384 0.47278 0.07593 C 0.47461 0.07847 0.47656 0.08102 0.47812 0.0838 C 0.47956 0.08565 0.48008 0.0875 0.48151 0.08958 C 0.48515 0.09398 0.48906 0.09815 0.49349 0.10255 C 0.49583 0.10463 0.49883 0.10671 0.50052 0.10903 C 0.50234 0.11065 0.5026 0.11273 0.5039 0.11482 C 0.50482 0.11574 0.50651 0.11667 0.50742 0.11759 C 0.50885 0.11875 0.51094 0.12153 0.51094 0.12176 C 0.51146 0.12315 0.51211 0.12477 0.51263 0.12639 C 0.51445 0.13009 0.51653 0.13102 0.51094 0.13495 C 0.51002 0.13565 0.50742 0.13588 0.5056 0.13657 C 0.49557 0.13982 0.5056 0.13727 0.49349 0.14144 C 0.4875 0.14352 0.48372 0.14375 0.47461 0.14537 C 0.47226 0.1456 0.47031 0.14583 0.46771 0.1463 C 0.46601 0.14653 0.46445 0.14653 0.4625 0.14676 C 0.45846 0.14699 0.45039 0.14722 0.45039 0.14745 " pathEditMode="relative" rAng="0" ptsTypes="AAAAAAAAAAAAAAAAAAAAAAAAAAAA">
                                      <p:cBhvr>
                                        <p:cTn id="12" dur="2000" fill="hold"/>
                                        <p:tgtEl>
                                          <p:spTgt spid="59"/>
                                        </p:tgtEl>
                                        <p:attrNameLst>
                                          <p:attrName>ppt_x</p:attrName>
                                          <p:attrName>ppt_y</p:attrName>
                                        </p:attrNameLst>
                                      </p:cBhvr>
                                      <p:rCtr x="25729" y="7361"/>
                                    </p:animMotion>
                                  </p:childTnLst>
                                </p:cTn>
                              </p:par>
                              <p:par>
                                <p:cTn id="13" presetID="0" presetClass="path" presetSubtype="0" accel="50000" decel="50000" fill="hold" nodeType="withEffect">
                                  <p:stCondLst>
                                    <p:cond delay="0"/>
                                  </p:stCondLst>
                                  <p:childTnLst>
                                    <p:animMotion origin="layout" path="M 3.33333E-6 -3.7037E-6 L 3.33333E-6 0.00024 C 0.0345 0.0125 0.0651 0.02639 0.10143 0.03334 C 0.13867 0.04005 0.17708 0.04028 0.21393 0.05116 C 0.32409 0.08311 0.21888 0.05139 0.30846 0.08079 C 0.32461 0.08611 0.35625 0.09422 0.37187 0.10255 C 0.37552 0.10463 0.37929 0.10602 0.38268 0.10857 C 0.3858 0.11065 0.38854 0.11366 0.39179 0.11667 C 0.39518 0.11922 0.39909 0.1213 0.40286 0.12431 C 0.40833 0.12894 0.41289 0.13588 0.41731 0.14213 C 0.41784 0.14422 0.41862 0.14584 0.41914 0.14815 C 0.42187 0.16366 0.41966 0.15903 0.42278 0.17385 C 0.42304 0.17593 0.42382 0.17732 0.42461 0.17963 C 0.42695 0.18982 0.42422 0.18542 0.43021 0.1919 " pathEditMode="relative" rAng="0" ptsTypes="AAAAAAAAAAAAAA">
                                      <p:cBhvr>
                                        <p:cTn id="14" dur="2000" fill="hold"/>
                                        <p:tgtEl>
                                          <p:spTgt spid="46"/>
                                        </p:tgtEl>
                                        <p:attrNameLst>
                                          <p:attrName>ppt_x</p:attrName>
                                          <p:attrName>ppt_y</p:attrName>
                                        </p:attrNameLst>
                                      </p:cBhvr>
                                      <p:rCtr x="21510" y="9583"/>
                                    </p:animMotion>
                                  </p:childTnLst>
                                </p:cTn>
                              </p:par>
                              <p:par>
                                <p:cTn id="15" presetID="0" presetClass="path" presetSubtype="0" accel="50000" decel="50000" fill="hold" nodeType="withEffect">
                                  <p:stCondLst>
                                    <p:cond delay="0"/>
                                  </p:stCondLst>
                                  <p:childTnLst>
                                    <p:animMotion origin="layout" path="M -8.33333E-7 -1.11111E-6 L -8.33333E-7 0.00023 C 0.0806 0.02801 0.05039 0.02384 0.08919 0.02801 C 0.1112 0.02593 0.13359 0.02685 0.15534 0.01875 C 0.17214 0.01227 0.18854 0.00093 0.2056 -0.00255 C 0.24219 -0.01065 0.22565 -0.00856 0.25508 -0.01042 C 0.25951 -0.01018 0.26406 -0.01018 0.26862 -0.00926 C 0.27227 -0.0088 0.27591 -0.00741 0.27982 -0.00648 C 0.28203 -0.00602 0.28451 -0.00555 0.28698 -0.00532 C 0.30091 -0.00023 0.30013 -0.00393 0.3069 0.00417 C 0.30794 0.00509 0.30899 0.00648 0.31003 0.0081 C 0.31107 0.00972 0.31237 0.01111 0.31328 0.01343 C 0.31406 0.01528 0.31589 0.02338 0.31641 0.02546 C 0.31745 0.03033 0.31641 0.02801 0.3181 0.03079 " pathEditMode="relative" rAng="0" ptsTypes="AAAAAAAAAAAAAA">
                                      <p:cBhvr>
                                        <p:cTn id="16" dur="2000" fill="hold"/>
                                        <p:tgtEl>
                                          <p:spTgt spid="45"/>
                                        </p:tgtEl>
                                        <p:attrNameLst>
                                          <p:attrName>ppt_x</p:attrName>
                                          <p:attrName>ppt_y</p:attrName>
                                        </p:attrNameLst>
                                      </p:cBhvr>
                                      <p:rCtr x="15898" y="1019"/>
                                    </p:animMotion>
                                  </p:childTnLst>
                                </p:cTn>
                              </p:par>
                              <p:par>
                                <p:cTn id="17" presetID="0" presetClass="path" presetSubtype="0" accel="50000" decel="50000" fill="hold" nodeType="withEffect">
                                  <p:stCondLst>
                                    <p:cond delay="0"/>
                                  </p:stCondLst>
                                  <p:childTnLst>
                                    <p:animMotion origin="layout" path="M -2.70833E-6 -3.7037E-7 L -2.70833E-6 0.00023 C 0.028 0.00718 0.01328 0.0037 0.06849 0.01412 C 0.08321 0.0169 0.09818 0.01898 0.11302 0.02222 C 0.14141 0.02847 0.15729 0.03056 0.18269 0.03935 C 0.19037 0.0419 0.19818 0.04468 0.20586 0.04815 C 0.21654 0.05278 0.23112 0.06204 0.24011 0.06782 C 0.24362 0.07014 0.24701 0.07245 0.25039 0.075 C 0.25287 0.07662 0.2556 0.07824 0.25782 0.08032 C 0.25912 0.08171 0.26042 0.08241 0.26159 0.08403 C 0.26628 0.0912 0.26537 0.09167 0.2681 0.09838 C 0.27005 0.1037 0.27214 0.10903 0.27448 0.11435 C 0.275 0.11597 0.27565 0.11736 0.27644 0.11898 C 0.27735 0.12199 0.278 0.12477 0.27917 0.12778 C 0.27995 0.13032 0.28112 0.13241 0.28203 0.13495 C 0.28269 0.1375 0.28308 0.14028 0.28373 0.14306 C 0.28724 0.15694 0.28529 0.14838 0.28841 0.15833 C 0.28907 0.16019 0.28933 0.1625 0.29024 0.16458 C 0.29128 0.1669 0.29284 0.16921 0.29401 0.17176 C 0.29532 0.17477 0.29558 0.17847 0.29766 0.18148 C 0.30287 0.18889 0.30938 0.19537 0.31537 0.20208 C 0.31888 0.20602 0.32201 0.21042 0.32657 0.21366 L 0.34505 0.22708 C 0.353 0.2331 0.3612 0.23982 0.37019 0.24421 C 0.39375 0.25556 0.38529 0.25185 0.40716 0.26111 C 0.41159 0.26296 0.41901 0.26574 0.42305 0.26829 L 0.42578 0.27014 C 0.43008 0.2787 0.42448 0.26806 0.43034 0.27824 C 0.43099 0.27917 0.43151 0.28056 0.43229 0.28171 C 0.43269 0.28264 0.43425 0.28449 0.43425 0.28472 " pathEditMode="relative" rAng="0" ptsTypes="AAAAAAAAAAAAAAAAAAAAAAAAAAAAAA">
                                      <p:cBhvr>
                                        <p:cTn id="18" dur="2000" fill="hold"/>
                                        <p:tgtEl>
                                          <p:spTgt spid="43"/>
                                        </p:tgtEl>
                                        <p:attrNameLst>
                                          <p:attrName>ppt_x</p:attrName>
                                          <p:attrName>ppt_y</p:attrName>
                                        </p:attrNameLst>
                                      </p:cBhvr>
                                      <p:rCtr x="21706" y="14236"/>
                                    </p:animMotion>
                                  </p:childTnLst>
                                </p:cTn>
                              </p:par>
                              <p:par>
                                <p:cTn id="19" presetID="0" presetClass="path" presetSubtype="0" accel="50000" decel="50000" fill="hold" nodeType="withEffect">
                                  <p:stCondLst>
                                    <p:cond delay="0"/>
                                  </p:stCondLst>
                                  <p:childTnLst>
                                    <p:animMotion origin="layout" path="M 2.08333E-6 -2.59259E-6 L 2.08333E-6 0.00023 L 0.0444 0.00996 C 0.07304 0.01551 0.10143 0.01898 0.12969 0.02709 C 0.14778 0.03195 0.16588 0.03843 0.18372 0.0456 C 0.18789 0.04699 0.19153 0.05 0.19518 0.05278 C 0.21054 0.06366 0.22747 0.07176 0.24088 0.08704 L 0.25234 0.1 C 0.25338 0.10232 0.25456 0.1044 0.25534 0.10718 C 0.25729 0.11158 0.25872 0.11667 0.26054 0.1213 C 0.26523 0.13241 0.2694 0.13426 0.272 0.14861 C 0.27721 0.17662 0.27239 0.14977 0.28138 0.20579 C 0.28242 0.21181 0.28359 0.21783 0.2845 0.22431 C 0.28554 0.23195 0.28672 0.23935 0.28763 0.24722 C 0.28854 0.25255 0.2888 0.25857 0.28971 0.26435 C 0.29193 0.27709 0.29414 0.29005 0.297 0.30278 C 0.29831 0.30903 0.30013 0.31505 0.30117 0.32153 C 0.30221 0.32685 0.30234 0.33287 0.30325 0.33866 C 0.30377 0.34144 0.30482 0.34398 0.30534 0.34722 C 0.30612 0.3507 0.30742 0.35857 0.30742 0.3588 C 0.30768 0.36343 0.30807 0.36806 0.30846 0.37292 C 0.3095 0.38403 0.31081 0.38681 0.30742 0.39861 C 0.3069 0.40023 0.30534 0.40116 0.30429 0.40301 C 0.29818 0.4125 0.30429 0.40486 0.297 0.41713 C 0.29336 0.42338 0.29114 0.42431 0.28554 0.42871 C 0.28411 0.42963 0.28294 0.43056 0.28138 0.43148 C 0.28034 0.43195 0.27943 0.43241 0.27825 0.43287 C 0.27578 0.43334 0.27096 0.43426 0.27096 0.43472 " pathEditMode="relative" rAng="0" ptsTypes="AAAAAAAAAAAAAAAAAAAAAAAAAAAA">
                                      <p:cBhvr>
                                        <p:cTn id="20" dur="2000" fill="hold"/>
                                        <p:tgtEl>
                                          <p:spTgt spid="47"/>
                                        </p:tgtEl>
                                        <p:attrNameLst>
                                          <p:attrName>ppt_x</p:attrName>
                                          <p:attrName>ppt_y</p:attrName>
                                        </p:attrNameLst>
                                      </p:cBhvr>
                                      <p:rCtr x="15469" y="21736"/>
                                    </p:animMotion>
                                  </p:childTnLst>
                                </p:cTn>
                              </p:par>
                              <p:par>
                                <p:cTn id="21" presetID="0" presetClass="path" presetSubtype="0" accel="50000" decel="50000" fill="hold" nodeType="withEffect">
                                  <p:stCondLst>
                                    <p:cond delay="0"/>
                                  </p:stCondLst>
                                  <p:childTnLst>
                                    <p:animMotion origin="layout" path="M -1.45833E-6 1.85185E-6 L -1.45833E-6 1.85185E-6 C 0.02396 0.00555 0.04531 0.01204 0.0707 0.01504 C 0.09662 0.01829 0.12357 0.01829 0.14935 0.02338 C 0.22617 0.03796 0.15261 0.02361 0.21511 0.0368 C 0.22656 0.03935 0.24844 0.04305 0.25951 0.04699 C 0.26198 0.04768 0.26458 0.04838 0.26719 0.04954 C 0.26914 0.05046 0.2711 0.05185 0.27344 0.05324 C 0.27578 0.0544 0.27839 0.05532 0.28099 0.05694 C 0.28477 0.05903 0.28802 0.06204 0.29102 0.06504 C 0.29154 0.06574 0.29219 0.06666 0.29245 0.06759 C 0.29427 0.07477 0.29284 0.07268 0.29492 0.0794 C 0.29518 0.08032 0.29583 0.08102 0.29623 0.08217 C 0.29792 0.08657 0.2961 0.08472 0.30026 0.08773 " pathEditMode="relative" rAng="0" ptsTypes="AAAAAAAAAAAAAA">
                                      <p:cBhvr>
                                        <p:cTn id="22" dur="2000" fill="hold"/>
                                        <p:tgtEl>
                                          <p:spTgt spid="52"/>
                                        </p:tgtEl>
                                        <p:attrNameLst>
                                          <p:attrName>ppt_x</p:attrName>
                                          <p:attrName>ppt_y</p:attrName>
                                        </p:attrNameLst>
                                      </p:cBhvr>
                                      <p:rCtr x="15013" y="4375"/>
                                    </p:animMotion>
                                  </p:childTnLst>
                                </p:cTn>
                              </p:par>
                              <p:par>
                                <p:cTn id="23" presetID="0" presetClass="path" presetSubtype="0" accel="50000" decel="50000" fill="hold" nodeType="withEffect">
                                  <p:stCondLst>
                                    <p:cond delay="0"/>
                                  </p:stCondLst>
                                  <p:childTnLst>
                                    <p:animMotion origin="layout" path="M 4.375E-6 -0.00556 L 4.375E-6 -0.00556 C 0.07135 0.01782 0.04453 0.01435 0.0789 0.01782 C 0.09843 0.0162 0.11836 0.0169 0.13763 0.00995 C 0.1526 0.00463 0.16705 -0.0051 0.18216 -0.00787 C 0.21458 -0.01482 0.20013 -0.01297 0.22617 -0.01435 C 0.23007 -0.01435 0.23424 -0.01435 0.23815 -0.01366 C 0.24153 -0.0132 0.24466 -0.01204 0.24804 -0.01135 C 0.25013 -0.01088 0.25234 -0.01065 0.25442 -0.01019 C 0.26679 -0.00602 0.26614 -0.00903 0.27213 -0.00232 C 0.27304 -0.00139 0.27395 -0.00023 0.27487 0.00115 C 0.27591 0.00231 0.27695 0.0037 0.27773 0.00555 C 0.27838 0.00717 0.2802 0.01389 0.28059 0.01551 C 0.28151 0.01967 0.28059 0.01782 0.28229 0.02037 " pathEditMode="relative" rAng="0" ptsTypes="AAAAAAAAAAAAAA">
                                      <p:cBhvr>
                                        <p:cTn id="24" dur="2000" fill="hold"/>
                                        <p:tgtEl>
                                          <p:spTgt spid="51"/>
                                        </p:tgtEl>
                                        <p:attrNameLst>
                                          <p:attrName>ppt_x</p:attrName>
                                          <p:attrName>ppt_y</p:attrName>
                                        </p:attrNameLst>
                                      </p:cBhvr>
                                      <p:rCtr x="14115" y="856"/>
                                    </p:animMotion>
                                  </p:childTnLst>
                                </p:cTn>
                              </p:par>
                              <p:par>
                                <p:cTn id="25" presetID="0" presetClass="path" presetSubtype="0" accel="50000" decel="50000" fill="hold" nodeType="withEffect">
                                  <p:stCondLst>
                                    <p:cond delay="0"/>
                                  </p:stCondLst>
                                  <p:childTnLst>
                                    <p:animMotion origin="layout" path="M 2.5E-6 -4.81481E-6 L 2.5E-6 -4.81481E-6 C 0.02656 0.00973 0.01263 0.00487 0.06497 0.01899 C 0.0789 0.02269 0.0931 0.02547 0.10716 0.02987 C 0.13398 0.03797 0.14896 0.04098 0.17304 0.05255 C 0.18034 0.05602 0.18763 0.05996 0.19505 0.06459 C 0.20508 0.07084 0.21901 0.08311 0.22747 0.09098 C 0.23073 0.09399 0.23398 0.09723 0.23711 0.1007 C 0.23945 0.10278 0.24205 0.10487 0.24414 0.10788 C 0.24531 0.1095 0.24674 0.11065 0.24765 0.1125 C 0.25221 0.12246 0.25143 0.12269 0.2539 0.13172 C 0.25573 0.13889 0.25781 0.14607 0.26002 0.15325 C 0.26041 0.15533 0.2612 0.15718 0.26172 0.15926 C 0.26263 0.16343 0.26341 0.16737 0.26445 0.1713 C 0.2651 0.17454 0.26627 0.17755 0.26705 0.18102 C 0.26771 0.18426 0.2681 0.1882 0.26875 0.19167 C 0.27213 0.21042 0.27005 0.19862 0.27317 0.21204 C 0.27383 0.21482 0.27409 0.2176 0.275 0.22061 C 0.27578 0.22362 0.27747 0.22663 0.27851 0.2301 C 0.27982 0.23426 0.27995 0.23936 0.28203 0.24329 C 0.28685 0.25301 0.29297 0.26158 0.2987 0.27084 C 0.30208 0.27616 0.30495 0.28195 0.30924 0.28635 L 0.32682 0.3044 C 0.33424 0.31227 0.34205 0.32153 0.35052 0.32732 C 0.37291 0.34237 0.36484 0.3375 0.38567 0.35 C 0.38971 0.35232 0.39687 0.35625 0.40065 0.3595 L 0.40325 0.36204 C 0.40729 0.37338 0.40208 0.35926 0.40768 0.37269 C 0.4082 0.37408 0.40859 0.37593 0.40937 0.37755 C 0.40976 0.37871 0.4112 0.38125 0.4112 0.38149 " pathEditMode="relative" rAng="0" ptsTypes="AAAAAAAAAAAAAAAAAAAAAAAAAAAAAA">
                                      <p:cBhvr>
                                        <p:cTn id="26" dur="2000" fill="hold"/>
                                        <p:tgtEl>
                                          <p:spTgt spid="49"/>
                                        </p:tgtEl>
                                        <p:attrNameLst>
                                          <p:attrName>ppt_x</p:attrName>
                                          <p:attrName>ppt_y</p:attrName>
                                        </p:attrNameLst>
                                      </p:cBhvr>
                                      <p:rCtr x="20560" y="19074"/>
                                    </p:animMotion>
                                  </p:childTnLst>
                                </p:cTn>
                              </p:par>
                              <p:par>
                                <p:cTn id="27" presetID="0" presetClass="path" presetSubtype="0" accel="50000" decel="50000" fill="hold" nodeType="withEffect">
                                  <p:stCondLst>
                                    <p:cond delay="0"/>
                                  </p:stCondLst>
                                  <p:childTnLst>
                                    <p:animMotion origin="layout" path="M -2.91667E-6 2.96296E-6 L -2.91667E-6 2.96296E-6 L 0.04766 0.00856 C 0.07826 0.01342 0.10873 0.01643 0.13907 0.02338 C 0.1586 0.02754 0.17787 0.0331 0.19701 0.03935 C 0.20144 0.04051 0.20534 0.04305 0.20925 0.0456 C 0.22578 0.05509 0.24401 0.06203 0.25834 0.07523 L 0.27058 0.08634 C 0.27162 0.08819 0.27292 0.09004 0.27383 0.09236 C 0.27591 0.09629 0.27748 0.10069 0.27943 0.10463 C 0.28451 0.11412 0.28894 0.11574 0.29167 0.12824 C 0.29727 0.15254 0.29206 0.12916 0.3017 0.17754 C 0.30287 0.18287 0.30417 0.18796 0.30508 0.19352 C 0.30625 0.20023 0.30756 0.20648 0.30847 0.21319 C 0.30938 0.21805 0.30977 0.22315 0.31068 0.22801 C 0.31302 0.23912 0.3155 0.25023 0.31849 0.26134 C 0.31992 0.26666 0.32175 0.27199 0.32292 0.27754 C 0.32409 0.28217 0.32422 0.28727 0.32513 0.29236 C 0.32565 0.29467 0.32683 0.29699 0.32735 0.29977 C 0.32826 0.30277 0.32956 0.30949 0.32956 0.30972 C 0.32995 0.31365 0.33034 0.31782 0.33073 0.32176 C 0.3319 0.33148 0.33334 0.33379 0.32956 0.34398 C 0.32904 0.3456 0.32735 0.34629 0.32631 0.34768 C 0.31979 0.35602 0.32631 0.3493 0.31849 0.36018 C 0.31459 0.36551 0.31211 0.3662 0.30625 0.3699 C 0.30469 0.37083 0.30339 0.37152 0.3017 0.37245 C 0.30065 0.37291 0.29974 0.37338 0.29844 0.37361 C 0.29584 0.37407 0.29063 0.375 0.29063 0.37523 " pathEditMode="relative" rAng="0" ptsTypes="AAAAAAAAAAAAAAAAAAAAAAAAAAAA">
                                      <p:cBhvr>
                                        <p:cTn id="28" dur="2000" fill="hold"/>
                                        <p:tgtEl>
                                          <p:spTgt spid="53"/>
                                        </p:tgtEl>
                                        <p:attrNameLst>
                                          <p:attrName>ppt_x</p:attrName>
                                          <p:attrName>ppt_y</p:attrName>
                                        </p:attrNameLst>
                                      </p:cBhvr>
                                      <p:rCtr x="16589" y="18750"/>
                                    </p:animMotion>
                                  </p:childTnLst>
                                </p:cTn>
                              </p:par>
                              <p:par>
                                <p:cTn id="29" presetID="0" presetClass="path" presetSubtype="0" accel="50000" decel="50000" fill="hold" nodeType="withEffect">
                                  <p:stCondLst>
                                    <p:cond delay="0"/>
                                  </p:stCondLst>
                                  <p:childTnLst>
                                    <p:animMotion origin="layout" path="M -4.16667E-7 3.7037E-7 L -4.16667E-7 3.7037E-7 C 0.01927 0.0037 0.0362 0.00787 0.05638 0.00972 C 0.07708 0.01181 0.09844 0.01181 0.11901 0.01505 C 0.18021 0.02454 0.12162 0.01528 0.17135 0.02384 C 0.18047 0.02546 0.19792 0.02778 0.20677 0.03032 C 0.20872 0.03079 0.21081 0.03125 0.21276 0.03194 C 0.21445 0.03264 0.21602 0.03356 0.21784 0.03449 C 0.21966 0.03518 0.22188 0.03565 0.22383 0.03681 C 0.22695 0.03819 0.22943 0.04005 0.2319 0.0419 C 0.23229 0.04259 0.23255 0.04306 0.23294 0.04375 C 0.23451 0.04838 0.23333 0.04699 0.23503 0.05139 C 0.23516 0.05185 0.23568 0.05231 0.23594 0.05301 C 0.23737 0.05602 0.23581 0.05486 0.23906 0.05671 " pathEditMode="relative" rAng="0" ptsTypes="AAAAAAAAAAAAAA">
                                      <p:cBhvr>
                                        <p:cTn id="30" dur="2000" fill="hold"/>
                                        <p:tgtEl>
                                          <p:spTgt spid="56"/>
                                        </p:tgtEl>
                                        <p:attrNameLst>
                                          <p:attrName>ppt_x</p:attrName>
                                          <p:attrName>ppt_y</p:attrName>
                                        </p:attrNameLst>
                                      </p:cBhvr>
                                      <p:rCtr x="11953" y="2824"/>
                                    </p:animMotion>
                                  </p:childTnLst>
                                </p:cTn>
                              </p:par>
                              <p:par>
                                <p:cTn id="31" presetID="0" presetClass="path" presetSubtype="0" accel="50000" decel="50000" fill="hold" nodeType="withEffect">
                                  <p:stCondLst>
                                    <p:cond delay="0"/>
                                  </p:stCondLst>
                                  <p:childTnLst>
                                    <p:animMotion origin="layout" path="M -4.58333E-6 0.00741 L -4.58333E-6 0.00856 C 0.08894 0.14444 0.05573 0.12384 0.09857 0.14444 C 0.12266 0.13472 0.14753 0.13912 0.17162 0.09884 C 0.19011 0.06736 0.20808 0.0118 0.22696 -0.00556 C 0.26732 -0.04583 0.24922 -0.03472 0.28165 -0.04445 C 0.28659 -0.04236 0.29154 -0.04236 0.29649 -0.03796 C 0.30066 -0.03588 0.30456 -0.0294 0.30886 -0.025 C 0.31133 -0.02292 0.3142 -0.0206 0.3168 -0.01852 C 0.33217 0.00648 0.33125 -0.01204 0.33881 0.02708 C 0.33998 0.03241 0.34115 0.03889 0.34232 0.04653 C 0.34349 0.05417 0.3448 0.06204 0.34584 0.07292 C 0.34675 0.08264 0.3487 0.12176 0.34935 0.13148 C 0.35053 0.15532 0.34935 0.14444 0.35118 0.15787 " pathEditMode="relative" rAng="0" ptsTypes="AAAAAAAAAAAAAA">
                                      <p:cBhvr>
                                        <p:cTn id="32" dur="2000" fill="hold"/>
                                        <p:tgtEl>
                                          <p:spTgt spid="55"/>
                                        </p:tgtEl>
                                        <p:attrNameLst>
                                          <p:attrName>ppt_x</p:attrName>
                                          <p:attrName>ppt_y</p:attrName>
                                        </p:attrNameLst>
                                      </p:cBhvr>
                                      <p:rCtr x="17552" y="4931"/>
                                    </p:animMotion>
                                  </p:childTnLst>
                                </p:cTn>
                              </p:par>
                              <p:par>
                                <p:cTn id="33" presetID="0" presetClass="path" presetSubtype="0" accel="50000" decel="50000" fill="hold" nodeType="withEffect">
                                  <p:stCondLst>
                                    <p:cond delay="0"/>
                                  </p:stCondLst>
                                  <p:childTnLst>
                                    <p:animMotion origin="layout" path="M 3.54167E-6 3.7037E-6 L 3.54167E-6 0.00023 C 0.02435 0.00532 0.01159 0.00254 0.05937 0.01041 C 0.07213 0.01226 0.08502 0.01389 0.09791 0.0162 C 0.12239 0.02083 0.13619 0.02245 0.1582 0.02893 C 0.16484 0.03101 0.17161 0.0331 0.17825 0.03564 C 0.1875 0.03912 0.20026 0.04583 0.20794 0.05023 C 0.21093 0.05208 0.2138 0.0537 0.21679 0.05578 C 0.21901 0.05694 0.22122 0.05787 0.22317 0.05972 C 0.22435 0.06064 0.22552 0.06111 0.22643 0.06226 C 0.2306 0.06759 0.22981 0.06805 0.23203 0.07314 C 0.23385 0.07708 0.23567 0.08101 0.23763 0.08495 C 0.23815 0.08611 0.2388 0.08703 0.23932 0.08819 C 0.2401 0.09051 0.24075 0.09259 0.24166 0.0949 C 0.24231 0.09676 0.24349 0.09861 0.24414 0.10023 C 0.24479 0.10231 0.24505 0.10439 0.2457 0.10625 C 0.24882 0.11666 0.24687 0.10995 0.24974 0.11759 C 0.25026 0.11921 0.25052 0.12083 0.2513 0.12222 C 0.25221 0.1243 0.25364 0.12569 0.25455 0.12777 C 0.25573 0.12986 0.25586 0.13264 0.25781 0.13495 C 0.26224 0.14051 0.26784 0.14537 0.27304 0.15023 C 0.27617 0.15324 0.27877 0.15648 0.28268 0.15902 L 0.29869 0.16898 C 0.3056 0.17314 0.31263 0.17847 0.32044 0.18148 C 0.34088 0.19004 0.33359 0.18726 0.3526 0.19421 C 0.35625 0.1956 0.36289 0.19768 0.36614 0.19953 L 0.36862 0.20092 C 0.37239 0.20717 0.36757 0.19907 0.37265 0.20694 C 0.37317 0.2074 0.37356 0.20879 0.37422 0.20949 C 0.37461 0.21041 0.37591 0.21157 0.37591 0.21203 " pathEditMode="relative" rAng="0" ptsTypes="AAAAAAAAAAAAAAAAAAAAAAAAAAAAAA">
                                      <p:cBhvr>
                                        <p:cTn id="34" dur="2000" fill="hold"/>
                                        <p:tgtEl>
                                          <p:spTgt spid="54"/>
                                        </p:tgtEl>
                                        <p:attrNameLst>
                                          <p:attrName>ppt_x</p:attrName>
                                          <p:attrName>ppt_y</p:attrName>
                                        </p:attrNameLst>
                                      </p:cBhvr>
                                      <p:rCtr x="18789" y="10602"/>
                                    </p:animMotion>
                                  </p:childTnLst>
                                </p:cTn>
                              </p:par>
                              <p:par>
                                <p:cTn id="35" presetID="0" presetClass="path" presetSubtype="0" accel="50000" decel="50000" fill="hold" nodeType="withEffect">
                                  <p:stCondLst>
                                    <p:cond delay="0"/>
                                  </p:stCondLst>
                                  <p:childTnLst>
                                    <p:animMotion origin="layout" path="M 3.125E-6 -2.59259E-6 L 3.125E-6 0.00023 L 0.0556 0.00972 C 0.09127 0.01528 0.12682 0.01852 0.16211 0.02639 C 0.18489 0.03125 0.20742 0.0375 0.22968 0.04445 C 0.23489 0.04584 0.23945 0.04861 0.24401 0.05139 C 0.26328 0.06204 0.2845 0.06991 0.30117 0.08472 L 0.31549 0.09722 C 0.31679 0.09954 0.31823 0.10162 0.3194 0.10417 C 0.32174 0.10857 0.32343 0.11343 0.32578 0.11806 C 0.33164 0.12871 0.33685 0.13056 0.3401 0.14445 C 0.34661 0.17176 0.34062 0.1456 0.35182 0.2 C 0.35312 0.20602 0.35468 0.21181 0.35573 0.21806 C 0.35703 0.22547 0.35859 0.23264 0.35963 0.24028 C 0.36067 0.2456 0.36119 0.25139 0.36224 0.25695 C 0.3651 0.26945 0.36784 0.28195 0.37135 0.29445 C 0.37304 0.30047 0.37526 0.30625 0.37656 0.3125 C 0.37786 0.31783 0.37799 0.32361 0.37916 0.32917 C 0.37981 0.33195 0.38112 0.33449 0.38177 0.3375 C 0.38281 0.34097 0.38437 0.34861 0.38437 0.34885 C 0.38476 0.35324 0.38515 0.35787 0.38567 0.3625 C 0.38698 0.37338 0.38867 0.37593 0.38437 0.3875 C 0.38372 0.38912 0.38177 0.39005 0.38047 0.39167 C 0.37278 0.40093 0.38047 0.39352 0.37135 0.40556 C 0.36679 0.41158 0.36393 0.4125 0.35703 0.41667 C 0.35534 0.4176 0.35377 0.41852 0.35182 0.41945 C 0.35052 0.41991 0.34948 0.42037 0.34791 0.42084 C 0.34492 0.4213 0.3388 0.42222 0.3388 0.42246 " pathEditMode="relative" rAng="0" ptsTypes="AAAAAAAAAAAAAAAAAAAAAAAAAAAA">
                                      <p:cBhvr>
                                        <p:cTn id="36" dur="2000" fill="hold"/>
                                        <p:tgtEl>
                                          <p:spTgt spid="57"/>
                                        </p:tgtEl>
                                        <p:attrNameLst>
                                          <p:attrName>ppt_x</p:attrName>
                                          <p:attrName>ppt_y</p:attrName>
                                        </p:attrNameLst>
                                      </p:cBhvr>
                                      <p:rCtr x="19349" y="21111"/>
                                    </p:animMotion>
                                  </p:childTnLst>
                                </p:cTn>
                              </p:par>
                              <p:par>
                                <p:cTn id="37" presetID="0" presetClass="path" presetSubtype="0" accel="50000" decel="50000" fill="hold" nodeType="withEffect">
                                  <p:stCondLst>
                                    <p:cond delay="0"/>
                                  </p:stCondLst>
                                  <p:childTnLst>
                                    <p:animMotion origin="layout" path="M -4.16667E-7 1.85185E-6 L -4.16667E-7 0.00023 C 0.0207 0.01065 0.03893 0.02245 0.06068 0.02824 C 0.08294 0.03379 0.10599 0.03426 0.12813 0.04329 C 0.19401 0.07037 0.13112 0.04375 0.18477 0.06852 C 0.19453 0.07291 0.21328 0.07963 0.22279 0.0868 C 0.22487 0.08866 0.22708 0.08958 0.2293 0.0919 C 0.23112 0.09352 0.23268 0.09629 0.23477 0.09861 C 0.23672 0.10092 0.23906 0.10254 0.24115 0.10532 C 0.24453 0.10926 0.24714 0.11504 0.25 0.12037 C 0.25026 0.12199 0.25065 0.12338 0.25104 0.12546 C 0.2526 0.13842 0.2513 0.13449 0.25313 0.14699 C 0.25339 0.14884 0.25391 0.15023 0.2543 0.15208 C 0.25573 0.16041 0.25417 0.15694 0.25768 0.16227 " pathEditMode="relative" rAng="0" ptsTypes="AAAAAAAAAAAAAA">
                                      <p:cBhvr>
                                        <p:cTn id="38" dur="2000" fill="hold"/>
                                        <p:tgtEl>
                                          <p:spTgt spid="64"/>
                                        </p:tgtEl>
                                        <p:attrNameLst>
                                          <p:attrName>ppt_x</p:attrName>
                                          <p:attrName>ppt_y</p:attrName>
                                        </p:attrNameLst>
                                      </p:cBhvr>
                                      <p:rCtr x="12878" y="8102"/>
                                    </p:animMotion>
                                  </p:childTnLst>
                                </p:cTn>
                              </p:par>
                              <p:par>
                                <p:cTn id="39" presetID="0" presetClass="path" presetSubtype="0" accel="50000" decel="50000" fill="hold" nodeType="withEffect">
                                  <p:stCondLst>
                                    <p:cond delay="0"/>
                                  </p:stCondLst>
                                  <p:childTnLst>
                                    <p:animMotion origin="layout" path="M -4.58333E-6 0.01157 L -4.58333E-6 0.01296 C 0.07904 0.20139 0.04948 0.17291 0.0875 0.20139 C 0.10899 0.18773 0.13099 0.19375 0.15235 0.13796 C 0.16875 0.09421 0.18477 0.01782 0.20157 -0.00625 C 0.23737 -0.06227 0.22123 -0.04699 0.25 -0.06042 C 0.25443 -0.05787 0.25886 -0.05787 0.26329 -0.05162 C 0.26693 -0.04861 0.27045 -0.03959 0.27422 -0.03334 C 0.27644 -0.03056 0.27891 -0.02755 0.28125 -0.02454 C 0.29493 0.00995 0.29415 -0.01551 0.30079 0.03865 C 0.30183 0.04629 0.30287 0.05532 0.30391 0.06574 C 0.30495 0.07639 0.30612 0.0868 0.30704 0.10208 C 0.30782 0.11551 0.30964 0.16967 0.31016 0.18333 C 0.3112 0.21643 0.31016 0.20139 0.31172 0.21967 " pathEditMode="relative" rAng="0" ptsTypes="AAAAAAAAAAAAAA">
                                      <p:cBhvr>
                                        <p:cTn id="40" dur="2000" fill="hold"/>
                                        <p:tgtEl>
                                          <p:spTgt spid="60"/>
                                        </p:tgtEl>
                                        <p:attrNameLst>
                                          <p:attrName>ppt_x</p:attrName>
                                          <p:attrName>ppt_y</p:attrName>
                                        </p:attrNameLst>
                                      </p:cBhvr>
                                      <p:rCtr x="15586" y="6806"/>
                                    </p:animMotion>
                                  </p:childTnLst>
                                </p:cTn>
                              </p:par>
                              <p:par>
                                <p:cTn id="41" presetID="0" presetClass="path" presetSubtype="0" accel="50000" decel="50000" fill="hold" nodeType="withEffect">
                                  <p:stCondLst>
                                    <p:cond delay="0"/>
                                  </p:stCondLst>
                                  <p:childTnLst>
                                    <p:animMotion origin="layout" path="M 3.54167E-6 -4.81481E-6 L 3.54167E-6 -4.81481E-6 C 0.02369 0.00788 0.01132 0.00371 0.05781 0.01551 C 0.07018 0.01852 0.08281 0.02061 0.09531 0.02431 C 0.11914 0.03102 0.13255 0.03334 0.1539 0.04283 C 0.16041 0.04584 0.16692 0.04908 0.17343 0.05255 C 0.18242 0.05788 0.19479 0.06806 0.20234 0.07431 C 0.2052 0.07686 0.20807 0.0794 0.21093 0.08195 C 0.21302 0.08403 0.21523 0.08542 0.21718 0.0882 C 0.21823 0.08936 0.2194 0.09028 0.22031 0.0919 C 0.22435 0.1 0.22356 0.10024 0.22578 0.10764 C 0.22747 0.11366 0.22929 0.11945 0.23125 0.12524 C 0.23164 0.12709 0.23229 0.12825 0.23281 0.13033 C 0.23359 0.13357 0.23424 0.13681 0.23515 0.14005 C 0.2358 0.1426 0.23685 0.14491 0.2375 0.14769 C 0.23815 0.1507 0.23841 0.15394 0.23906 0.15672 C 0.24205 0.17176 0.24023 0.1625 0.24297 0.17338 C 0.24349 0.17547 0.24375 0.17778 0.24453 0.18033 C 0.24531 0.18288 0.24674 0.18519 0.24765 0.18797 C 0.24882 0.19144 0.24895 0.19561 0.25078 0.19885 C 0.25507 0.20672 0.26054 0.21389 0.26562 0.2213 C 0.26862 0.2257 0.27122 0.23056 0.275 0.23403 L 0.29062 0.24885 C 0.29726 0.25533 0.30416 0.26274 0.31172 0.2676 C 0.33164 0.27987 0.32448 0.2757 0.34297 0.28612 C 0.34661 0.2882 0.35299 0.29121 0.35625 0.29399 L 0.35859 0.29584 C 0.36224 0.30533 0.35755 0.29375 0.3625 0.30487 C 0.36302 0.30579 0.36341 0.30741 0.36406 0.30857 C 0.36445 0.30973 0.36562 0.31181 0.36562 0.31204 " pathEditMode="relative" rAng="0" ptsTypes="AAAAAAAAAAAAAAAAAAAAAAAAAAAAAA">
                                      <p:cBhvr>
                                        <p:cTn id="42" dur="2000" fill="hold"/>
                                        <p:tgtEl>
                                          <p:spTgt spid="58"/>
                                        </p:tgtEl>
                                        <p:attrNameLst>
                                          <p:attrName>ppt_x</p:attrName>
                                          <p:attrName>ppt_y</p:attrName>
                                        </p:attrNameLst>
                                      </p:cBhvr>
                                      <p:rCtr x="18281" y="15602"/>
                                    </p:animMotion>
                                  </p:childTnLst>
                                </p:cTn>
                              </p:par>
                              <p:par>
                                <p:cTn id="43" presetID="0" presetClass="path" presetSubtype="0" accel="50000" decel="50000" fill="hold" nodeType="withEffect">
                                  <p:stCondLst>
                                    <p:cond delay="0"/>
                                  </p:stCondLst>
                                  <p:childTnLst>
                                    <p:animMotion origin="layout" path="M 3.125E-6 -1.11111E-6 L 3.125E-6 -1.11111E-6 L 0.03346 0.00625 C 0.05494 0.00995 0.0763 0.01204 0.09752 0.01713 C 0.11119 0.02037 0.12474 0.02431 0.13815 0.02894 C 0.14127 0.02986 0.14401 0.03171 0.14674 0.03357 C 0.15833 0.04051 0.17109 0.0456 0.18112 0.05533 L 0.18971 0.06343 C 0.19049 0.06505 0.1914 0.0662 0.19205 0.06806 C 0.19349 0.07083 0.19453 0.07408 0.19596 0.07708 C 0.19948 0.08403 0.2026 0.08519 0.20455 0.09421 C 0.20846 0.11227 0.20481 0.09514 0.21159 0.13056 C 0.21237 0.13449 0.21328 0.13843 0.21393 0.14236 C 0.21471 0.14722 0.21562 0.15185 0.21627 0.15695 C 0.21692 0.16042 0.21718 0.16412 0.21784 0.16783 C 0.21953 0.17593 0.22122 0.18426 0.2233 0.19236 C 0.22435 0.1963 0.22565 0.2 0.22643 0.20417 C 0.22721 0.20764 0.22734 0.21134 0.22799 0.21505 C 0.22838 0.2169 0.22916 0.21852 0.22955 0.2206 C 0.23021 0.22269 0.23112 0.22778 0.23112 0.22801 C 0.23138 0.23079 0.23164 0.2338 0.2319 0.23681 C 0.23268 0.24398 0.23372 0.2456 0.23112 0.25324 C 0.23073 0.25417 0.22955 0.25486 0.22877 0.25602 C 0.22422 0.26204 0.22877 0.25718 0.2233 0.26505 C 0.22057 0.26898 0.21888 0.26945 0.21471 0.27222 C 0.21367 0.27292 0.21276 0.27338 0.21159 0.27408 C 0.2108 0.27431 0.21015 0.27477 0.20924 0.275 C 0.20742 0.27523 0.20377 0.27593 0.20377 0.27616 " pathEditMode="relative" rAng="0" ptsTypes="AAAAAAAAAAAAAAAAAAAAAAAAAAAA">
                                      <p:cBhvr>
                                        <p:cTn id="44" dur="2000" fill="hold"/>
                                        <p:tgtEl>
                                          <p:spTgt spid="65"/>
                                        </p:tgtEl>
                                        <p:attrNameLst>
                                          <p:attrName>ppt_x</p:attrName>
                                          <p:attrName>ppt_y</p:attrName>
                                        </p:attrNameLst>
                                      </p:cBhvr>
                                      <p:rCtr x="11628" y="13796"/>
                                    </p:animMotion>
                                  </p:childTnLst>
                                </p:cTn>
                              </p:par>
                              <p:par>
                                <p:cTn id="45" presetID="0" presetClass="path" presetSubtype="0" accel="50000" decel="50000" fill="hold" nodeType="withEffect">
                                  <p:stCondLst>
                                    <p:cond delay="0"/>
                                  </p:stCondLst>
                                  <p:childTnLst>
                                    <p:animMotion origin="layout" path="M -2.70833E-6 -1.85185E-6 L -2.70833E-6 0.00023 C 0.01979 0.01505 0.03724 0.03171 0.05782 0.04005 C 0.07904 0.04792 0.10091 0.04838 0.12201 0.06111 C 0.18477 0.09954 0.12474 0.06181 0.17578 0.09676 C 0.18516 0.10301 0.203 0.1125 0.21198 0.12269 C 0.21407 0.125 0.21615 0.12662 0.21823 0.12986 C 0.21992 0.13218 0.22149 0.13611 0.22344 0.13912 C 0.22526 0.14236 0.22748 0.14468 0.22956 0.14884 C 0.23269 0.1544 0.23529 0.16273 0.23789 0.16991 C 0.23828 0.17246 0.23854 0.17431 0.23894 0.17709 C 0.2405 0.19584 0.2392 0.19028 0.24102 0.20787 C 0.24115 0.21042 0.24167 0.21204 0.24206 0.21482 C 0.24336 0.22685 0.2418 0.22176 0.24519 0.2294 " pathEditMode="relative" rAng="0" ptsTypes="AAAAAAAAAAAAAA">
                                      <p:cBhvr>
                                        <p:cTn id="46" dur="2000" fill="hold"/>
                                        <p:tgtEl>
                                          <p:spTgt spid="68"/>
                                        </p:tgtEl>
                                        <p:attrNameLst>
                                          <p:attrName>ppt_x</p:attrName>
                                          <p:attrName>ppt_y</p:attrName>
                                        </p:attrNameLst>
                                      </p:cBhvr>
                                      <p:rCtr x="12253" y="11458"/>
                                    </p:animMotion>
                                  </p:childTnLst>
                                </p:cTn>
                              </p:par>
                              <p:par>
                                <p:cTn id="47" presetID="0" presetClass="path" presetSubtype="0" accel="50000" decel="50000" fill="hold" nodeType="withEffect">
                                  <p:stCondLst>
                                    <p:cond delay="0"/>
                                  </p:stCondLst>
                                  <p:childTnLst>
                                    <p:animMotion origin="layout" path="M 0.01237 0.05671 L 0.01237 0.05833 C 0.10924 0.24583 0.07304 0.21736 0.11966 0.24583 C 0.14596 0.23241 0.17304 0.23843 0.19922 0.18287 C 0.21927 0.13935 0.23893 0.06273 0.25963 0.03889 C 0.30351 -0.01643 0.28372 -0.00162 0.31901 -0.01481 C 0.32448 -0.01227 0.32981 -0.01227 0.33528 -0.00625 C 0.33971 -0.00324 0.34414 0.00579 0.34869 0.01181 C 0.35143 0.01482 0.35442 0.01782 0.35729 0.02083 C 0.37409 0.05532 0.37317 0.02986 0.38125 0.0838 C 0.38255 0.09144 0.38385 0.10046 0.38515 0.11088 C 0.38646 0.12153 0.38789 0.13171 0.38893 0.14676 C 0.38997 0.16042 0.39218 0.21435 0.39284 0.22778 C 0.39414 0.26088 0.39284 0.24583 0.39479 0.26412 " pathEditMode="relative" rAng="0" ptsTypes="AAAAAAAAAAAAAA">
                                      <p:cBhvr>
                                        <p:cTn id="48" dur="2000" fill="hold"/>
                                        <p:tgtEl>
                                          <p:spTgt spid="67"/>
                                        </p:tgtEl>
                                        <p:attrNameLst>
                                          <p:attrName>ppt_x</p:attrName>
                                          <p:attrName>ppt_y</p:attrName>
                                        </p:attrNameLst>
                                      </p:cBhvr>
                                      <p:rCtr x="19115" y="6782"/>
                                    </p:animMotion>
                                  </p:childTnLst>
                                </p:cTn>
                              </p:par>
                              <p:par>
                                <p:cTn id="49" presetID="0" presetClass="path" presetSubtype="0" accel="50000" decel="50000" fill="hold" nodeType="withEffect">
                                  <p:stCondLst>
                                    <p:cond delay="0"/>
                                  </p:stCondLst>
                                  <p:childTnLst>
                                    <p:animMotion origin="layout" path="M 1.25E-6 5.55112E-17 L 1.25E-6 0.00023 C 0.02461 0.01319 0.01172 0.00671 0.06002 0.02593 C 0.07279 0.03079 0.08594 0.03449 0.09896 0.04051 C 0.1237 0.05162 0.13763 0.05556 0.15976 0.0713 C 0.16654 0.07593 0.17331 0.08125 0.18008 0.0875 C 0.18932 0.09583 0.20221 0.11273 0.21002 0.12315 C 0.21302 0.12731 0.21601 0.13171 0.21901 0.13634 C 0.22109 0.13912 0.22344 0.1419 0.22552 0.14606 C 0.22656 0.14815 0.22773 0.14977 0.22877 0.15255 C 0.23294 0.16574 0.23216 0.1662 0.23437 0.17847 C 0.2362 0.18819 0.23802 0.19792 0.2401 0.20764 C 0.24049 0.21042 0.24114 0.21273 0.24167 0.21574 C 0.24258 0.22106 0.24323 0.22662 0.24414 0.23194 C 0.24479 0.23634 0.24583 0.24028 0.24661 0.24491 C 0.24726 0.24954 0.24752 0.25463 0.24818 0.25949 C 0.2513 0.28472 0.24935 0.26898 0.25221 0.28727 C 0.25273 0.29074 0.25312 0.29468 0.25391 0.29861 C 0.25469 0.30278 0.25612 0.30694 0.25716 0.31157 C 0.25833 0.31713 0.25846 0.32407 0.26042 0.3294 C 0.26484 0.34259 0.27044 0.35417 0.27578 0.36667 C 0.27891 0.37384 0.28164 0.38194 0.28555 0.38773 L 0.30169 0.41227 C 0.30859 0.42269 0.31575 0.43519 0.3237 0.44306 C 0.34427 0.46366 0.33685 0.45671 0.35612 0.47384 C 0.35989 0.47708 0.36654 0.48218 0.36992 0.48681 L 0.37226 0.49005 C 0.37617 0.50556 0.37122 0.48634 0.37643 0.50463 C 0.37695 0.50648 0.37734 0.50903 0.37799 0.51111 C 0.37838 0.51273 0.37969 0.51597 0.37969 0.51644 " pathEditMode="relative" rAng="0" ptsTypes="AAAAAAAAAAAAAAAAAAAAAAAAAAAAAA">
                                      <p:cBhvr>
                                        <p:cTn id="50" dur="2000" fill="hold"/>
                                        <p:tgtEl>
                                          <p:spTgt spid="66"/>
                                        </p:tgtEl>
                                        <p:attrNameLst>
                                          <p:attrName>ppt_x</p:attrName>
                                          <p:attrName>ppt_y</p:attrName>
                                        </p:attrNameLst>
                                      </p:cBhvr>
                                      <p:rCtr x="18984" y="25810"/>
                                    </p:animMotion>
                                  </p:childTnLst>
                                </p:cTn>
                              </p:par>
                              <p:par>
                                <p:cTn id="51" presetID="0" presetClass="path" presetSubtype="0" accel="50000" decel="50000" fill="hold" nodeType="withEffect">
                                  <p:stCondLst>
                                    <p:cond delay="0"/>
                                  </p:stCondLst>
                                  <p:childTnLst>
                                    <p:animMotion origin="layout" path="M -4.16667E-6 -7.40741E-7 L -4.16667E-6 0.00023 L 0.03907 0.0081 C 0.06407 0.01273 0.08907 0.01551 0.11381 0.02199 C 0.12969 0.02616 0.14558 0.03148 0.1612 0.03727 C 0.16485 0.03843 0.1681 0.04074 0.17123 0.04306 C 0.18477 0.05208 0.19961 0.05857 0.21133 0.07107 L 0.22136 0.08148 C 0.22227 0.08357 0.22331 0.08519 0.22409 0.0875 C 0.22579 0.09097 0.22696 0.09514 0.22865 0.09907 C 0.23282 0.1081 0.23646 0.10949 0.23868 0.1213 C 0.24323 0.14421 0.23907 0.12222 0.24688 0.16782 C 0.24779 0.17292 0.24896 0.17778 0.24961 0.1831 C 0.25053 0.18935 0.2517 0.19537 0.25235 0.20162 C 0.25313 0.20625 0.25352 0.21111 0.25417 0.21574 C 0.25625 0.22616 0.25821 0.23681 0.26055 0.24722 C 0.26185 0.25232 0.26329 0.25718 0.2642 0.2625 C 0.26511 0.2669 0.26537 0.27176 0.26602 0.27639 C 0.26654 0.2787 0.26745 0.28079 0.26784 0.28333 C 0.26862 0.28634 0.26967 0.29282 0.26967 0.29306 C 0.27006 0.29653 0.27032 0.30046 0.27058 0.3044 C 0.27162 0.31343 0.27279 0.31574 0.26967 0.32546 C 0.26928 0.32685 0.26784 0.32755 0.26693 0.32894 C 0.26172 0.33657 0.26693 0.33056 0.26055 0.34051 C 0.25743 0.3456 0.25547 0.3463 0.25053 0.35 C 0.24935 0.3507 0.24831 0.35139 0.24688 0.35232 C 0.24597 0.35255 0.24532 0.35301 0.24414 0.35347 C 0.24206 0.3537 0.23776 0.35463 0.23776 0.35486 " pathEditMode="relative" rAng="0" ptsTypes="AAAAAAAAAAAAAAAAAAAAAAAAAAAA">
                                      <p:cBhvr>
                                        <p:cTn id="52" dur="2000" fill="hold"/>
                                        <p:tgtEl>
                                          <p:spTgt spid="69"/>
                                        </p:tgtEl>
                                        <p:attrNameLst>
                                          <p:attrName>ppt_x</p:attrName>
                                          <p:attrName>ppt_y</p:attrName>
                                        </p:attrNameLst>
                                      </p:cBhvr>
                                      <p:rCtr x="13581" y="17731"/>
                                    </p:animMotion>
                                  </p:childTnLst>
                                </p:cTn>
                              </p:par>
                              <p:par>
                                <p:cTn id="53" presetID="0" presetClass="path" presetSubtype="0" accel="50000" decel="50000" fill="hold" nodeType="withEffect">
                                  <p:stCondLst>
                                    <p:cond delay="0"/>
                                  </p:stCondLst>
                                  <p:childTnLst>
                                    <p:animMotion origin="layout" path="M 3.54167E-6 2.59259E-6 L 3.54167E-6 0.00023 C 0.01744 0.00995 0.03281 0.02083 0.05117 0.02639 C 0.06992 0.03148 0.08919 0.03194 0.10781 0.04051 C 0.16328 0.06551 0.11028 0.04074 0.15534 0.06389 C 0.16354 0.06782 0.17942 0.07407 0.18737 0.08102 C 0.18919 0.0824 0.19101 0.08356 0.19284 0.08565 C 0.1944 0.08703 0.1957 0.08981 0.19739 0.0919 C 0.19909 0.09398 0.20104 0.09537 0.20286 0.09815 C 0.2056 0.10162 0.20794 0.10717 0.21015 0.11203 C 0.21054 0.11365 0.2108 0.11504 0.21106 0.11666 C 0.2125 0.12893 0.21145 0.12523 0.21289 0.13703 C 0.21315 0.13865 0.21354 0.13981 0.2138 0.14166 C 0.2151 0.14953 0.21367 0.14606 0.21666 0.15115 " pathEditMode="relative" rAng="0" ptsTypes="AAAAAAAAAAAAAA">
                                      <p:cBhvr>
                                        <p:cTn id="54" dur="2000" fill="hold"/>
                                        <p:tgtEl>
                                          <p:spTgt spid="72"/>
                                        </p:tgtEl>
                                        <p:attrNameLst>
                                          <p:attrName>ppt_x</p:attrName>
                                          <p:attrName>ppt_y</p:attrName>
                                        </p:attrNameLst>
                                      </p:cBhvr>
                                      <p:rCtr x="10833" y="7546"/>
                                    </p:animMotion>
                                  </p:childTnLst>
                                </p:cTn>
                              </p:par>
                              <p:par>
                                <p:cTn id="55" presetID="0" presetClass="path" presetSubtype="0" accel="50000" decel="50000" fill="hold" nodeType="withEffect">
                                  <p:stCondLst>
                                    <p:cond delay="0"/>
                                  </p:stCondLst>
                                  <p:childTnLst>
                                    <p:animMotion origin="layout" path="M 0.01237 0.06898 L 0.01237 0.0706 C 0.09141 0.28912 0.06185 0.25601 0.09987 0.28912 C 0.12135 0.27338 0.14336 0.28032 0.16471 0.21574 C 0.18112 0.16504 0.19714 0.07592 0.21393 0.04791 C 0.24974 -0.01667 0.23359 0.00069 0.26237 -0.01482 C 0.2668 -0.01135 0.27122 -0.01135 0.27565 -0.0044 C 0.2793 -0.00093 0.28281 0.00949 0.28659 0.01643 C 0.2888 0.0199 0.29128 0.02361 0.29362 0.02708 C 0.30729 0.06713 0.30651 0.0375 0.31315 0.10046 C 0.31419 0.10902 0.31523 0.11967 0.31628 0.13194 C 0.31732 0.14398 0.31849 0.15625 0.3194 0.17384 C 0.32018 0.18958 0.32201 0.25231 0.32253 0.26805 C 0.32357 0.30648 0.32253 0.28912 0.32409 0.31018 " pathEditMode="relative" rAng="0" ptsTypes="AAAAAAAAAAAAAA">
                                      <p:cBhvr>
                                        <p:cTn id="56" dur="2000" fill="hold"/>
                                        <p:tgtEl>
                                          <p:spTgt spid="71"/>
                                        </p:tgtEl>
                                        <p:attrNameLst>
                                          <p:attrName>ppt_x</p:attrName>
                                          <p:attrName>ppt_y</p:attrName>
                                        </p:attrNameLst>
                                      </p:cBhvr>
                                      <p:rCtr x="15586" y="7870"/>
                                    </p:animMotion>
                                  </p:childTnLst>
                                </p:cTn>
                              </p:par>
                              <p:par>
                                <p:cTn id="57" presetID="0" presetClass="path" presetSubtype="0" accel="50000" decel="50000" fill="hold" nodeType="withEffect">
                                  <p:stCondLst>
                                    <p:cond delay="0"/>
                                  </p:stCondLst>
                                  <p:childTnLst>
                                    <p:animMotion origin="layout" path="M -2.5E-6 4.44444E-6 L -2.5E-6 0.00023 C 0.02539 0.01157 0.01211 0.00578 0.06185 0.02245 C 0.07513 0.02685 0.08867 0.03009 0.10209 0.03541 C 0.12761 0.0449 0.14206 0.04861 0.16498 0.06226 C 0.17188 0.0662 0.17891 0.07106 0.18581 0.07638 C 0.19545 0.08379 0.20873 0.09838 0.2168 0.10763 C 0.21992 0.11111 0.22292 0.11481 0.22604 0.11898 C 0.22826 0.12152 0.2306 0.12384 0.23268 0.12754 C 0.23386 0.12939 0.23516 0.13078 0.23607 0.1331 C 0.24037 0.14467 0.23959 0.14513 0.24193 0.15578 C 0.24375 0.16435 0.24571 0.17268 0.24779 0.18125 C 0.24818 0.18356 0.24896 0.18588 0.24948 0.18842 C 0.25039 0.19305 0.25104 0.19791 0.25196 0.20254 C 0.25274 0.20625 0.25378 0.20995 0.25456 0.21388 C 0.25521 0.21782 0.25547 0.22245 0.25625 0.22662 C 0.25938 0.24861 0.25742 0.23495 0.26042 0.25069 C 0.26094 0.2537 0.2612 0.2574 0.26211 0.26064 C 0.26289 0.26435 0.26446 0.26805 0.26537 0.27199 C 0.26667 0.27685 0.2668 0.28287 0.26875 0.2875 C 0.27331 0.29907 0.27917 0.30925 0.28464 0.32013 C 0.28789 0.32638 0.29063 0.33333 0.29466 0.33865 L 0.31146 0.35995 C 0.31862 0.36898 0.32604 0.37986 0.33412 0.3868 C 0.35547 0.40486 0.34779 0.39884 0.36758 0.41365 C 0.37149 0.41666 0.37839 0.42106 0.38177 0.425 L 0.38438 0.428 C 0.38828 0.44143 0.38321 0.42453 0.38854 0.44074 C 0.38907 0.44236 0.38946 0.44444 0.39024 0.44629 C 0.39063 0.44768 0.39193 0.45046 0.39193 0.45092 " pathEditMode="relative" rAng="0" ptsTypes="AAAAAAAAAAAAAAAAAAAAAAAAAAAAAA">
                                      <p:cBhvr>
                                        <p:cTn id="58" dur="2000" fill="hold"/>
                                        <p:tgtEl>
                                          <p:spTgt spid="70"/>
                                        </p:tgtEl>
                                        <p:attrNameLst>
                                          <p:attrName>ppt_x</p:attrName>
                                          <p:attrName>ppt_y</p:attrName>
                                        </p:attrNameLst>
                                      </p:cBhvr>
                                      <p:rCtr x="19596" y="22546"/>
                                    </p:animMotion>
                                  </p:childTnLst>
                                </p:cTn>
                              </p:par>
                              <p:par>
                                <p:cTn id="59" presetID="0" presetClass="path" presetSubtype="0" accel="50000" decel="50000" fill="hold" nodeType="withEffect">
                                  <p:stCondLst>
                                    <p:cond delay="0"/>
                                  </p:stCondLst>
                                  <p:childTnLst>
                                    <p:animMotion origin="layout" path="M 2.29167E-6 3.7037E-6 L 2.29167E-6 0.00023 L 0.03515 0.00995 C 0.05781 0.01574 0.08021 0.01921 0.1026 0.02754 C 0.11692 0.0324 0.13125 0.03912 0.14531 0.04629 C 0.1487 0.04768 0.15156 0.05069 0.15442 0.05347 C 0.16653 0.06458 0.18008 0.07291 0.19062 0.08842 L 0.19961 0.10139 C 0.20039 0.10393 0.20143 0.10601 0.20208 0.10856 C 0.20364 0.11319 0.20469 0.11828 0.20625 0.12314 C 0.20989 0.13426 0.21315 0.13634 0.21523 0.15069 C 0.2194 0.17916 0.21549 0.15185 0.22265 0.20879 C 0.22344 0.21504 0.22448 0.22106 0.22513 0.22754 C 0.22591 0.23541 0.22695 0.24282 0.2276 0.25092 C 0.22825 0.25648 0.22851 0.2625 0.22929 0.26828 C 0.23099 0.28125 0.23281 0.29444 0.23502 0.3074 C 0.23607 0.31365 0.2375 0.31967 0.23828 0.32615 C 0.23906 0.33171 0.23919 0.33796 0.23997 0.34375 C 0.24036 0.34652 0.24114 0.3493 0.24153 0.35231 C 0.24232 0.35601 0.24323 0.36389 0.24323 0.36412 C 0.24349 0.36875 0.24375 0.37361 0.24401 0.37847 C 0.24492 0.38981 0.24596 0.39259 0.24323 0.40463 C 0.24284 0.40625 0.24153 0.40717 0.24075 0.40902 C 0.23594 0.41851 0.24075 0.41088 0.23502 0.42338 C 0.23216 0.42963 0.23034 0.43078 0.22591 0.43495 C 0.22487 0.43611 0.22383 0.43703 0.22265 0.43796 C 0.22187 0.43842 0.22109 0.43889 0.22018 0.43935 C 0.21823 0.43981 0.21445 0.44074 0.21445 0.4412 " pathEditMode="relative" rAng="0" ptsTypes="AAAAAAAAAAAAAAAAAAAAAAAAAAAA">
                                      <p:cBhvr>
                                        <p:cTn id="60" dur="2000" fill="hold"/>
                                        <p:tgtEl>
                                          <p:spTgt spid="73"/>
                                        </p:tgtEl>
                                        <p:attrNameLst>
                                          <p:attrName>ppt_x</p:attrName>
                                          <p:attrName>ppt_y</p:attrName>
                                        </p:attrNameLst>
                                      </p:cBhvr>
                                      <p:rCtr x="12240" y="2206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18D2AF3-B00E-34F5-1C9C-88574181DEB1}"/>
              </a:ext>
            </a:extLst>
          </p:cNvPr>
          <p:cNvGraphicFramePr>
            <a:graphicFrameLocks noChangeAspect="1"/>
          </p:cNvGraphicFramePr>
          <p:nvPr>
            <p:custDataLst>
              <p:tags r:id="rId1"/>
            </p:custDataLst>
          </p:nvPr>
        </p:nvGraphicFramePr>
        <p:xfrm>
          <a:off x="3176" y="3176"/>
          <a:ext cx="3176" cy="3176"/>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think-cell data - do not delete" hidden="1">
                        <a:extLst>
                          <a:ext uri="{FF2B5EF4-FFF2-40B4-BE49-F238E27FC236}">
                            <a16:creationId xmlns:a16="http://schemas.microsoft.com/office/drawing/2014/main" id="{F18D2AF3-B00E-34F5-1C9C-88574181DEB1}"/>
                          </a:ext>
                        </a:extLst>
                      </p:cNvPr>
                      <p:cNvPicPr/>
                      <p:nvPr/>
                    </p:nvPicPr>
                    <p:blipFill>
                      <a:blip r:embed="rId4"/>
                      <a:stretch>
                        <a:fillRect/>
                      </a:stretch>
                    </p:blipFill>
                    <p:spPr>
                      <a:xfrm>
                        <a:off x="3176" y="3176"/>
                        <a:ext cx="3176" cy="3176"/>
                      </a:xfrm>
                      <a:prstGeom prst="rect">
                        <a:avLst/>
                      </a:prstGeom>
                    </p:spPr>
                  </p:pic>
                </p:oleObj>
              </mc:Fallback>
            </mc:AlternateContent>
          </a:graphicData>
        </a:graphic>
      </p:graphicFrame>
      <p:sp>
        <p:nvSpPr>
          <p:cNvPr id="6" name="Oval 5">
            <a:extLst>
              <a:ext uri="{FF2B5EF4-FFF2-40B4-BE49-F238E27FC236}">
                <a16:creationId xmlns:a16="http://schemas.microsoft.com/office/drawing/2014/main" id="{1B27AA5D-F11A-BE3D-CBB1-2941A11E900E}"/>
              </a:ext>
            </a:extLst>
          </p:cNvPr>
          <p:cNvSpPr/>
          <p:nvPr/>
        </p:nvSpPr>
        <p:spPr>
          <a:xfrm>
            <a:off x="13146404" y="65789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7" name="Oval 6">
            <a:extLst>
              <a:ext uri="{FF2B5EF4-FFF2-40B4-BE49-F238E27FC236}">
                <a16:creationId xmlns:a16="http://schemas.microsoft.com/office/drawing/2014/main" id="{8EA1EFA1-D650-D867-5EC1-048BF0BFAD17}"/>
              </a:ext>
            </a:extLst>
          </p:cNvPr>
          <p:cNvSpPr/>
          <p:nvPr/>
        </p:nvSpPr>
        <p:spPr>
          <a:xfrm>
            <a:off x="12872084" y="513778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8" name="Oval 7">
            <a:extLst>
              <a:ext uri="{FF2B5EF4-FFF2-40B4-BE49-F238E27FC236}">
                <a16:creationId xmlns:a16="http://schemas.microsoft.com/office/drawing/2014/main" id="{2C4733C7-7104-BCA6-2C90-5C1BD48EEEE7}"/>
              </a:ext>
            </a:extLst>
          </p:cNvPr>
          <p:cNvSpPr/>
          <p:nvPr/>
        </p:nvSpPr>
        <p:spPr>
          <a:xfrm>
            <a:off x="14285594" y="559498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9" name="Oval 8">
            <a:extLst>
              <a:ext uri="{FF2B5EF4-FFF2-40B4-BE49-F238E27FC236}">
                <a16:creationId xmlns:a16="http://schemas.microsoft.com/office/drawing/2014/main" id="{409E1020-19D9-B94D-61EB-A342BA8FF7B9}"/>
              </a:ext>
            </a:extLst>
          </p:cNvPr>
          <p:cNvSpPr/>
          <p:nvPr/>
        </p:nvSpPr>
        <p:spPr>
          <a:xfrm>
            <a:off x="12140564" y="820959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0" name="Oval 9">
            <a:extLst>
              <a:ext uri="{FF2B5EF4-FFF2-40B4-BE49-F238E27FC236}">
                <a16:creationId xmlns:a16="http://schemas.microsoft.com/office/drawing/2014/main" id="{B646005F-4E37-84D2-DD62-63221179AF96}"/>
              </a:ext>
            </a:extLst>
          </p:cNvPr>
          <p:cNvSpPr/>
          <p:nvPr/>
        </p:nvSpPr>
        <p:spPr>
          <a:xfrm>
            <a:off x="14632304" y="71885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1" name="Oval 10">
            <a:extLst>
              <a:ext uri="{FF2B5EF4-FFF2-40B4-BE49-F238E27FC236}">
                <a16:creationId xmlns:a16="http://schemas.microsoft.com/office/drawing/2014/main" id="{5253E67A-F968-5BE7-AE2E-E308C8872BB3}"/>
              </a:ext>
            </a:extLst>
          </p:cNvPr>
          <p:cNvSpPr/>
          <p:nvPr/>
        </p:nvSpPr>
        <p:spPr>
          <a:xfrm>
            <a:off x="17501234" y="731043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4" name="Oval 13">
            <a:extLst>
              <a:ext uri="{FF2B5EF4-FFF2-40B4-BE49-F238E27FC236}">
                <a16:creationId xmlns:a16="http://schemas.microsoft.com/office/drawing/2014/main" id="{C202291A-9F14-B050-1604-4D64CDDB2481}"/>
              </a:ext>
            </a:extLst>
          </p:cNvPr>
          <p:cNvSpPr/>
          <p:nvPr/>
        </p:nvSpPr>
        <p:spPr>
          <a:xfrm>
            <a:off x="14799944" y="843343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5" name="Oval 14">
            <a:extLst>
              <a:ext uri="{FF2B5EF4-FFF2-40B4-BE49-F238E27FC236}">
                <a16:creationId xmlns:a16="http://schemas.microsoft.com/office/drawing/2014/main" id="{F0DCD33E-1858-383D-A4C2-A0916ED023EF}"/>
              </a:ext>
            </a:extLst>
          </p:cNvPr>
          <p:cNvSpPr/>
          <p:nvPr/>
        </p:nvSpPr>
        <p:spPr>
          <a:xfrm>
            <a:off x="16769714" y="596074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6" name="Oval 15">
            <a:extLst>
              <a:ext uri="{FF2B5EF4-FFF2-40B4-BE49-F238E27FC236}">
                <a16:creationId xmlns:a16="http://schemas.microsoft.com/office/drawing/2014/main" id="{E9FA57C5-0376-6F99-530A-17CEF228FD1E}"/>
              </a:ext>
            </a:extLst>
          </p:cNvPr>
          <p:cNvSpPr/>
          <p:nvPr/>
        </p:nvSpPr>
        <p:spPr>
          <a:xfrm>
            <a:off x="12140564" y="657891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7" name="Oval 16">
            <a:extLst>
              <a:ext uri="{FF2B5EF4-FFF2-40B4-BE49-F238E27FC236}">
                <a16:creationId xmlns:a16="http://schemas.microsoft.com/office/drawing/2014/main" id="{7A50E870-7842-429A-015F-D59A2288E022}"/>
              </a:ext>
            </a:extLst>
          </p:cNvPr>
          <p:cNvSpPr/>
          <p:nvPr/>
        </p:nvSpPr>
        <p:spPr>
          <a:xfrm>
            <a:off x="15981044" y="715422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8" name="Oval 17">
            <a:extLst>
              <a:ext uri="{FF2B5EF4-FFF2-40B4-BE49-F238E27FC236}">
                <a16:creationId xmlns:a16="http://schemas.microsoft.com/office/drawing/2014/main" id="{9328D77A-724C-662A-CB96-69E5B1E19206}"/>
              </a:ext>
            </a:extLst>
          </p:cNvPr>
          <p:cNvSpPr/>
          <p:nvPr/>
        </p:nvSpPr>
        <p:spPr>
          <a:xfrm>
            <a:off x="17093564" y="961453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19" name="Oval 18">
            <a:extLst>
              <a:ext uri="{FF2B5EF4-FFF2-40B4-BE49-F238E27FC236}">
                <a16:creationId xmlns:a16="http://schemas.microsoft.com/office/drawing/2014/main" id="{19DE7230-3005-FB2F-4B60-0BF03C992345}"/>
              </a:ext>
            </a:extLst>
          </p:cNvPr>
          <p:cNvSpPr/>
          <p:nvPr/>
        </p:nvSpPr>
        <p:spPr>
          <a:xfrm>
            <a:off x="15981044" y="866012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0" name="Oval 19">
            <a:extLst>
              <a:ext uri="{FF2B5EF4-FFF2-40B4-BE49-F238E27FC236}">
                <a16:creationId xmlns:a16="http://schemas.microsoft.com/office/drawing/2014/main" id="{D361E490-EFFD-2408-AA90-2BAD53B11BEE}"/>
              </a:ext>
            </a:extLst>
          </p:cNvPr>
          <p:cNvSpPr/>
          <p:nvPr/>
        </p:nvSpPr>
        <p:spPr>
          <a:xfrm>
            <a:off x="17571718" y="859535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1" name="Oval 20">
            <a:extLst>
              <a:ext uri="{FF2B5EF4-FFF2-40B4-BE49-F238E27FC236}">
                <a16:creationId xmlns:a16="http://schemas.microsoft.com/office/drawing/2014/main" id="{126AC06E-24FB-06D6-24B8-B28A4B7DBE81}"/>
              </a:ext>
            </a:extLst>
          </p:cNvPr>
          <p:cNvSpPr/>
          <p:nvPr/>
        </p:nvSpPr>
        <p:spPr>
          <a:xfrm>
            <a:off x="16087724" y="1124521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2" name="Oval 21">
            <a:extLst>
              <a:ext uri="{FF2B5EF4-FFF2-40B4-BE49-F238E27FC236}">
                <a16:creationId xmlns:a16="http://schemas.microsoft.com/office/drawing/2014/main" id="{8A16F8A0-6F38-8CBF-6126-03FCA1FEAE1A}"/>
              </a:ext>
            </a:extLst>
          </p:cNvPr>
          <p:cNvSpPr/>
          <p:nvPr/>
        </p:nvSpPr>
        <p:spPr>
          <a:xfrm>
            <a:off x="16316324" y="1034605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3" name="Oval 22">
            <a:extLst>
              <a:ext uri="{FF2B5EF4-FFF2-40B4-BE49-F238E27FC236}">
                <a16:creationId xmlns:a16="http://schemas.microsoft.com/office/drawing/2014/main" id="{2B6DE706-FC35-DCE6-4E92-28896B53C2B5}"/>
              </a:ext>
            </a:extLst>
          </p:cNvPr>
          <p:cNvSpPr/>
          <p:nvPr/>
        </p:nvSpPr>
        <p:spPr>
          <a:xfrm>
            <a:off x="13575030" y="1054989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4" name="Oval 23">
            <a:extLst>
              <a:ext uri="{FF2B5EF4-FFF2-40B4-BE49-F238E27FC236}">
                <a16:creationId xmlns:a16="http://schemas.microsoft.com/office/drawing/2014/main" id="{385CB7C0-33BE-CE7B-47B7-645D8A25D07F}"/>
              </a:ext>
            </a:extLst>
          </p:cNvPr>
          <p:cNvSpPr/>
          <p:nvPr/>
        </p:nvSpPr>
        <p:spPr>
          <a:xfrm>
            <a:off x="12858750" y="758714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5" name="Oval 24">
            <a:extLst>
              <a:ext uri="{FF2B5EF4-FFF2-40B4-BE49-F238E27FC236}">
                <a16:creationId xmlns:a16="http://schemas.microsoft.com/office/drawing/2014/main" id="{CD2711C9-6D8B-3FFC-93FD-3BC4C8C9633B}"/>
              </a:ext>
            </a:extLst>
          </p:cNvPr>
          <p:cNvSpPr/>
          <p:nvPr/>
        </p:nvSpPr>
        <p:spPr>
          <a:xfrm>
            <a:off x="13855488" y="448422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7" name="Oval 26">
            <a:extLst>
              <a:ext uri="{FF2B5EF4-FFF2-40B4-BE49-F238E27FC236}">
                <a16:creationId xmlns:a16="http://schemas.microsoft.com/office/drawing/2014/main" id="{E5FF1C28-CB7B-8696-7FFB-46BDD37B7852}"/>
              </a:ext>
            </a:extLst>
          </p:cNvPr>
          <p:cNvSpPr/>
          <p:nvPr/>
        </p:nvSpPr>
        <p:spPr>
          <a:xfrm>
            <a:off x="12843510" y="920020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8" name="Oval 27">
            <a:extLst>
              <a:ext uri="{FF2B5EF4-FFF2-40B4-BE49-F238E27FC236}">
                <a16:creationId xmlns:a16="http://schemas.microsoft.com/office/drawing/2014/main" id="{186827E6-CB32-B678-C50E-FD2B14C5B655}"/>
              </a:ext>
            </a:extLst>
          </p:cNvPr>
          <p:cNvSpPr/>
          <p:nvPr/>
        </p:nvSpPr>
        <p:spPr>
          <a:xfrm>
            <a:off x="15249524" y="10101260"/>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29" name="Oval 28">
            <a:extLst>
              <a:ext uri="{FF2B5EF4-FFF2-40B4-BE49-F238E27FC236}">
                <a16:creationId xmlns:a16="http://schemas.microsoft.com/office/drawing/2014/main" id="{CCC3C481-9FD1-3F70-BDD0-04A04C622157}"/>
              </a:ext>
            </a:extLst>
          </p:cNvPr>
          <p:cNvSpPr/>
          <p:nvPr/>
        </p:nvSpPr>
        <p:spPr>
          <a:xfrm>
            <a:off x="12054840" y="1039368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0" name="Oval 29">
            <a:extLst>
              <a:ext uri="{FF2B5EF4-FFF2-40B4-BE49-F238E27FC236}">
                <a16:creationId xmlns:a16="http://schemas.microsoft.com/office/drawing/2014/main" id="{DA30B8CC-CD1E-BB6E-B7F9-A46D4BD1FB53}"/>
              </a:ext>
            </a:extLst>
          </p:cNvPr>
          <p:cNvSpPr/>
          <p:nvPr/>
        </p:nvSpPr>
        <p:spPr>
          <a:xfrm>
            <a:off x="17844134" y="628697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1" name="Oval 30">
            <a:extLst>
              <a:ext uri="{FF2B5EF4-FFF2-40B4-BE49-F238E27FC236}">
                <a16:creationId xmlns:a16="http://schemas.microsoft.com/office/drawing/2014/main" id="{947BF9DD-7C39-5705-5169-914341702389}"/>
              </a:ext>
            </a:extLst>
          </p:cNvPr>
          <p:cNvSpPr/>
          <p:nvPr/>
        </p:nvSpPr>
        <p:spPr>
          <a:xfrm>
            <a:off x="16703040" y="7863836"/>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2" name="Oval 31">
            <a:extLst>
              <a:ext uri="{FF2B5EF4-FFF2-40B4-BE49-F238E27FC236}">
                <a16:creationId xmlns:a16="http://schemas.microsoft.com/office/drawing/2014/main" id="{1D17B9BC-66A0-96A9-E715-EA48E9698B13}"/>
              </a:ext>
            </a:extLst>
          </p:cNvPr>
          <p:cNvSpPr/>
          <p:nvPr/>
        </p:nvSpPr>
        <p:spPr>
          <a:xfrm rot="13698469">
            <a:off x="15065560" y="475664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3" name="Oval 32">
            <a:extLst>
              <a:ext uri="{FF2B5EF4-FFF2-40B4-BE49-F238E27FC236}">
                <a16:creationId xmlns:a16="http://schemas.microsoft.com/office/drawing/2014/main" id="{FD39323F-4297-38AF-7A6A-61F129CBDAFD}"/>
              </a:ext>
            </a:extLst>
          </p:cNvPr>
          <p:cNvSpPr/>
          <p:nvPr/>
        </p:nvSpPr>
        <p:spPr>
          <a:xfrm rot="13698469">
            <a:off x="16532824" y="4074942"/>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4" name="Oval 33">
            <a:extLst>
              <a:ext uri="{FF2B5EF4-FFF2-40B4-BE49-F238E27FC236}">
                <a16:creationId xmlns:a16="http://schemas.microsoft.com/office/drawing/2014/main" id="{ADB13257-AC1E-62BC-7F1E-100220A98FAE}"/>
              </a:ext>
            </a:extLst>
          </p:cNvPr>
          <p:cNvSpPr/>
          <p:nvPr/>
        </p:nvSpPr>
        <p:spPr>
          <a:xfrm rot="13698469">
            <a:off x="16098364" y="516799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sp>
        <p:nvSpPr>
          <p:cNvPr id="35" name="Oval 34">
            <a:extLst>
              <a:ext uri="{FF2B5EF4-FFF2-40B4-BE49-F238E27FC236}">
                <a16:creationId xmlns:a16="http://schemas.microsoft.com/office/drawing/2014/main" id="{B2BB3197-ED9F-851E-9E4E-6A469D5AD3BE}"/>
              </a:ext>
            </a:extLst>
          </p:cNvPr>
          <p:cNvSpPr/>
          <p:nvPr/>
        </p:nvSpPr>
        <p:spPr>
          <a:xfrm rot="13698469">
            <a:off x="14011128" y="9417364"/>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pic>
        <p:nvPicPr>
          <p:cNvPr id="61" name="Picture 60">
            <a:extLst>
              <a:ext uri="{FF2B5EF4-FFF2-40B4-BE49-F238E27FC236}">
                <a16:creationId xmlns:a16="http://schemas.microsoft.com/office/drawing/2014/main" id="{F44F5F67-0A07-F056-753D-756B863DE5DE}"/>
              </a:ext>
            </a:extLst>
          </p:cNvPr>
          <p:cNvPicPr>
            <a:picLocks noChangeAspect="1"/>
          </p:cNvPicPr>
          <p:nvPr/>
        </p:nvPicPr>
        <p:blipFill>
          <a:blip r:embed="rId5"/>
          <a:stretch>
            <a:fillRect/>
          </a:stretch>
        </p:blipFill>
        <p:spPr>
          <a:xfrm>
            <a:off x="16192619" y="11382374"/>
            <a:ext cx="687494" cy="457200"/>
          </a:xfrm>
          <a:prstGeom prst="rect">
            <a:avLst/>
          </a:prstGeom>
        </p:spPr>
      </p:pic>
      <p:pic>
        <p:nvPicPr>
          <p:cNvPr id="62" name="Picture 61">
            <a:extLst>
              <a:ext uri="{FF2B5EF4-FFF2-40B4-BE49-F238E27FC236}">
                <a16:creationId xmlns:a16="http://schemas.microsoft.com/office/drawing/2014/main" id="{DC38B587-AB50-257A-CD83-C2CFC320CC5D}"/>
              </a:ext>
            </a:extLst>
          </p:cNvPr>
          <p:cNvPicPr>
            <a:picLocks noChangeAspect="1"/>
          </p:cNvPicPr>
          <p:nvPr/>
        </p:nvPicPr>
        <p:blipFill>
          <a:blip r:embed="rId5"/>
          <a:stretch>
            <a:fillRect/>
          </a:stretch>
        </p:blipFill>
        <p:spPr>
          <a:xfrm>
            <a:off x="15308591" y="10248896"/>
            <a:ext cx="687494" cy="457200"/>
          </a:xfrm>
          <a:prstGeom prst="rect">
            <a:avLst/>
          </a:prstGeom>
        </p:spPr>
      </p:pic>
      <p:pic>
        <p:nvPicPr>
          <p:cNvPr id="63" name="Picture 62">
            <a:extLst>
              <a:ext uri="{FF2B5EF4-FFF2-40B4-BE49-F238E27FC236}">
                <a16:creationId xmlns:a16="http://schemas.microsoft.com/office/drawing/2014/main" id="{0F70236E-1F05-9610-F0FC-F95513F64A51}"/>
              </a:ext>
            </a:extLst>
          </p:cNvPr>
          <p:cNvPicPr>
            <a:picLocks noChangeAspect="1"/>
          </p:cNvPicPr>
          <p:nvPr/>
        </p:nvPicPr>
        <p:blipFill>
          <a:blip r:embed="rId5"/>
          <a:stretch>
            <a:fillRect/>
          </a:stretch>
        </p:blipFill>
        <p:spPr>
          <a:xfrm>
            <a:off x="16377523" y="10321292"/>
            <a:ext cx="687494" cy="457200"/>
          </a:xfrm>
          <a:prstGeom prst="rect">
            <a:avLst/>
          </a:prstGeom>
        </p:spPr>
      </p:pic>
      <p:sp>
        <p:nvSpPr>
          <p:cNvPr id="2" name="Title 1">
            <a:extLst>
              <a:ext uri="{FF2B5EF4-FFF2-40B4-BE49-F238E27FC236}">
                <a16:creationId xmlns:a16="http://schemas.microsoft.com/office/drawing/2014/main" id="{9145737F-87B3-2CAC-8755-34C2D4552038}"/>
              </a:ext>
            </a:extLst>
          </p:cNvPr>
          <p:cNvSpPr>
            <a:spLocks noGrp="1"/>
          </p:cNvSpPr>
          <p:nvPr>
            <p:ph type="title"/>
          </p:nvPr>
        </p:nvSpPr>
        <p:spPr/>
        <p:txBody>
          <a:bodyPr vert="horz"/>
          <a:lstStyle/>
          <a:p>
            <a:r>
              <a:rPr lang="en-US"/>
              <a:t>Support the companies…</a:t>
            </a:r>
          </a:p>
        </p:txBody>
      </p:sp>
      <p:sp>
        <p:nvSpPr>
          <p:cNvPr id="4" name="Rectangle 3">
            <a:extLst>
              <a:ext uri="{FF2B5EF4-FFF2-40B4-BE49-F238E27FC236}">
                <a16:creationId xmlns:a16="http://schemas.microsoft.com/office/drawing/2014/main" id="{105DDE93-4936-DD0B-9F56-A9DC462115F4}"/>
              </a:ext>
            </a:extLst>
          </p:cNvPr>
          <p:cNvSpPr/>
          <p:nvPr/>
        </p:nvSpPr>
        <p:spPr>
          <a:xfrm>
            <a:off x="1676401" y="4120041"/>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7" name="Rectangle 36">
            <a:extLst>
              <a:ext uri="{FF2B5EF4-FFF2-40B4-BE49-F238E27FC236}">
                <a16:creationId xmlns:a16="http://schemas.microsoft.com/office/drawing/2014/main" id="{390B4A54-54AE-6EF5-EB24-78072D544667}"/>
              </a:ext>
            </a:extLst>
          </p:cNvPr>
          <p:cNvSpPr/>
          <p:nvPr/>
        </p:nvSpPr>
        <p:spPr>
          <a:xfrm>
            <a:off x="1676401" y="58354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8" name="Rectangle 37">
            <a:extLst>
              <a:ext uri="{FF2B5EF4-FFF2-40B4-BE49-F238E27FC236}">
                <a16:creationId xmlns:a16="http://schemas.microsoft.com/office/drawing/2014/main" id="{A7A84860-D74D-5E10-5161-D0D63686BC12}"/>
              </a:ext>
            </a:extLst>
          </p:cNvPr>
          <p:cNvSpPr/>
          <p:nvPr/>
        </p:nvSpPr>
        <p:spPr>
          <a:xfrm>
            <a:off x="1676401" y="755094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39" name="Rectangle 38">
            <a:extLst>
              <a:ext uri="{FF2B5EF4-FFF2-40B4-BE49-F238E27FC236}">
                <a16:creationId xmlns:a16="http://schemas.microsoft.com/office/drawing/2014/main" id="{3F465A82-09D4-E54D-8B71-93DB55A06825}"/>
              </a:ext>
            </a:extLst>
          </p:cNvPr>
          <p:cNvSpPr/>
          <p:nvPr/>
        </p:nvSpPr>
        <p:spPr>
          <a:xfrm>
            <a:off x="1676401" y="9266393"/>
            <a:ext cx="394335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LP</a:t>
            </a:r>
          </a:p>
        </p:txBody>
      </p:sp>
      <p:sp>
        <p:nvSpPr>
          <p:cNvPr id="40" name="Rectangle 39">
            <a:extLst>
              <a:ext uri="{FF2B5EF4-FFF2-40B4-BE49-F238E27FC236}">
                <a16:creationId xmlns:a16="http://schemas.microsoft.com/office/drawing/2014/main" id="{8B357741-5D95-EFE6-1EE2-F8F9AE8A8210}"/>
              </a:ext>
            </a:extLst>
          </p:cNvPr>
          <p:cNvSpPr/>
          <p:nvPr/>
        </p:nvSpPr>
        <p:spPr>
          <a:xfrm>
            <a:off x="7829550" y="4120041"/>
            <a:ext cx="3048000" cy="1436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r>
              <a:rPr lang="en-US" sz="3600" kern="1200">
                <a:solidFill>
                  <a:prstClr val="white"/>
                </a:solidFill>
                <a:latin typeface="Calibri" panose="020F0502020204030204"/>
              </a:rPr>
              <a:t>VC</a:t>
            </a:r>
          </a:p>
        </p:txBody>
      </p:sp>
      <p:cxnSp>
        <p:nvCxnSpPr>
          <p:cNvPr id="42" name="Connector: Curved 41">
            <a:extLst>
              <a:ext uri="{FF2B5EF4-FFF2-40B4-BE49-F238E27FC236}">
                <a16:creationId xmlns:a16="http://schemas.microsoft.com/office/drawing/2014/main" id="{0CDCE3F0-E783-B539-B9C5-8AE4E978308C}"/>
              </a:ext>
            </a:extLst>
          </p:cNvPr>
          <p:cNvCxnSpPr>
            <a:stCxn id="4" idx="3"/>
            <a:endCxn id="40" idx="1"/>
          </p:cNvCxnSpPr>
          <p:nvPr/>
        </p:nvCxnSpPr>
        <p:spPr>
          <a:xfrm>
            <a:off x="5619750" y="4838226"/>
            <a:ext cx="2209800" cy="254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Connector: Curved 43">
            <a:extLst>
              <a:ext uri="{FF2B5EF4-FFF2-40B4-BE49-F238E27FC236}">
                <a16:creationId xmlns:a16="http://schemas.microsoft.com/office/drawing/2014/main" id="{BABCE2D4-D582-11EC-D904-A8E26D919DA6}"/>
              </a:ext>
            </a:extLst>
          </p:cNvPr>
          <p:cNvCxnSpPr>
            <a:stCxn id="37" idx="3"/>
            <a:endCxn id="40" idx="1"/>
          </p:cNvCxnSpPr>
          <p:nvPr/>
        </p:nvCxnSpPr>
        <p:spPr>
          <a:xfrm flipV="1">
            <a:off x="5619750" y="4838226"/>
            <a:ext cx="2209800" cy="1715452"/>
          </a:xfrm>
          <a:prstGeom prst="curvedConnector3">
            <a:avLst>
              <a:gd name="adj1" fmla="val 25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nector: Curved 47">
            <a:extLst>
              <a:ext uri="{FF2B5EF4-FFF2-40B4-BE49-F238E27FC236}">
                <a16:creationId xmlns:a16="http://schemas.microsoft.com/office/drawing/2014/main" id="{051FDF08-1484-5A85-64A7-7A1DC7996362}"/>
              </a:ext>
            </a:extLst>
          </p:cNvPr>
          <p:cNvCxnSpPr>
            <a:stCxn id="38" idx="3"/>
            <a:endCxn id="40" idx="1"/>
          </p:cNvCxnSpPr>
          <p:nvPr/>
        </p:nvCxnSpPr>
        <p:spPr>
          <a:xfrm flipV="1">
            <a:off x="5619750" y="4838227"/>
            <a:ext cx="2209800" cy="3430902"/>
          </a:xfrm>
          <a:prstGeom prst="curvedConnector3">
            <a:avLst>
              <a:gd name="adj1" fmla="val 3275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or: Curved 49">
            <a:extLst>
              <a:ext uri="{FF2B5EF4-FFF2-40B4-BE49-F238E27FC236}">
                <a16:creationId xmlns:a16="http://schemas.microsoft.com/office/drawing/2014/main" id="{D76E2025-717D-3043-0B23-8787E44F7B2E}"/>
              </a:ext>
            </a:extLst>
          </p:cNvPr>
          <p:cNvCxnSpPr>
            <a:stCxn id="39" idx="3"/>
            <a:endCxn id="40" idx="1"/>
          </p:cNvCxnSpPr>
          <p:nvPr/>
        </p:nvCxnSpPr>
        <p:spPr>
          <a:xfrm flipV="1">
            <a:off x="5619750" y="4838226"/>
            <a:ext cx="2209800" cy="5146352"/>
          </a:xfrm>
          <a:prstGeom prst="curvedConnector3">
            <a:avLst>
              <a:gd name="adj1" fmla="val 40517"/>
            </a:avLst>
          </a:prstGeom>
          <a:ln>
            <a:tailEnd type="triangle"/>
          </a:ln>
        </p:spPr>
        <p:style>
          <a:lnRef idx="1">
            <a:schemeClr val="accent1"/>
          </a:lnRef>
          <a:fillRef idx="0">
            <a:schemeClr val="accent1"/>
          </a:fillRef>
          <a:effectRef idx="0">
            <a:schemeClr val="accent1"/>
          </a:effectRef>
          <a:fontRef idx="minor">
            <a:schemeClr val="tx1"/>
          </a:fontRef>
        </p:style>
      </p:cxnSp>
      <p:pic>
        <p:nvPicPr>
          <p:cNvPr id="59" name="Picture 58">
            <a:extLst>
              <a:ext uri="{FF2B5EF4-FFF2-40B4-BE49-F238E27FC236}">
                <a16:creationId xmlns:a16="http://schemas.microsoft.com/office/drawing/2014/main" id="{A99E3D14-C776-2F70-8A64-7FA8F3C635CC}"/>
              </a:ext>
            </a:extLst>
          </p:cNvPr>
          <p:cNvPicPr>
            <a:picLocks noChangeAspect="1"/>
          </p:cNvPicPr>
          <p:nvPr/>
        </p:nvPicPr>
        <p:blipFill>
          <a:blip r:embed="rId5"/>
          <a:stretch>
            <a:fillRect/>
          </a:stretch>
        </p:blipFill>
        <p:spPr>
          <a:xfrm>
            <a:off x="17168949" y="9783606"/>
            <a:ext cx="687494" cy="457200"/>
          </a:xfrm>
          <a:prstGeom prst="rect">
            <a:avLst/>
          </a:prstGeom>
        </p:spPr>
      </p:pic>
      <p:sp>
        <p:nvSpPr>
          <p:cNvPr id="12" name="Oval 11">
            <a:extLst>
              <a:ext uri="{FF2B5EF4-FFF2-40B4-BE49-F238E27FC236}">
                <a16:creationId xmlns:a16="http://schemas.microsoft.com/office/drawing/2014/main" id="{0533DB74-3358-6326-D673-798043C14E22}"/>
              </a:ext>
            </a:extLst>
          </p:cNvPr>
          <p:cNvSpPr/>
          <p:nvPr/>
        </p:nvSpPr>
        <p:spPr>
          <a:xfrm>
            <a:off x="15527654" y="6270308"/>
            <a:ext cx="731520" cy="7315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hangingPunct="1"/>
            <a:endParaRPr lang="en-US" sz="3600" kern="1200">
              <a:solidFill>
                <a:prstClr val="white"/>
              </a:solidFill>
              <a:latin typeface="Calibri" panose="020F0502020204030204"/>
            </a:endParaRPr>
          </a:p>
        </p:txBody>
      </p:sp>
      <p:pic>
        <p:nvPicPr>
          <p:cNvPr id="43" name="Picture 42">
            <a:extLst>
              <a:ext uri="{FF2B5EF4-FFF2-40B4-BE49-F238E27FC236}">
                <a16:creationId xmlns:a16="http://schemas.microsoft.com/office/drawing/2014/main" id="{7330D806-5C41-EFB9-FD7D-835DB4BC520A}"/>
              </a:ext>
            </a:extLst>
          </p:cNvPr>
          <p:cNvPicPr>
            <a:picLocks noChangeAspect="1"/>
          </p:cNvPicPr>
          <p:nvPr/>
        </p:nvPicPr>
        <p:blipFill>
          <a:blip r:embed="rId5"/>
          <a:stretch>
            <a:fillRect/>
          </a:stretch>
        </p:blipFill>
        <p:spPr>
          <a:xfrm>
            <a:off x="17737663" y="8881342"/>
            <a:ext cx="687494" cy="457200"/>
          </a:xfrm>
          <a:prstGeom prst="rect">
            <a:avLst/>
          </a:prstGeom>
        </p:spPr>
      </p:pic>
      <p:pic>
        <p:nvPicPr>
          <p:cNvPr id="45" name="Picture 44">
            <a:extLst>
              <a:ext uri="{FF2B5EF4-FFF2-40B4-BE49-F238E27FC236}">
                <a16:creationId xmlns:a16="http://schemas.microsoft.com/office/drawing/2014/main" id="{C3CD198F-0CB2-6130-17BF-9B2FBCFE73AD}"/>
              </a:ext>
            </a:extLst>
          </p:cNvPr>
          <p:cNvPicPr>
            <a:picLocks noChangeAspect="1"/>
          </p:cNvPicPr>
          <p:nvPr/>
        </p:nvPicPr>
        <p:blipFill>
          <a:blip r:embed="rId5"/>
          <a:stretch>
            <a:fillRect/>
          </a:stretch>
        </p:blipFill>
        <p:spPr>
          <a:xfrm>
            <a:off x="15942573" y="8707754"/>
            <a:ext cx="687494" cy="457200"/>
          </a:xfrm>
          <a:prstGeom prst="rect">
            <a:avLst/>
          </a:prstGeom>
        </p:spPr>
      </p:pic>
      <p:pic>
        <p:nvPicPr>
          <p:cNvPr id="46" name="Picture 45">
            <a:extLst>
              <a:ext uri="{FF2B5EF4-FFF2-40B4-BE49-F238E27FC236}">
                <a16:creationId xmlns:a16="http://schemas.microsoft.com/office/drawing/2014/main" id="{807F227C-BF22-C994-574A-5D9017AB5385}"/>
              </a:ext>
            </a:extLst>
          </p:cNvPr>
          <p:cNvPicPr>
            <a:picLocks noChangeAspect="1"/>
          </p:cNvPicPr>
          <p:nvPr/>
        </p:nvPicPr>
        <p:blipFill>
          <a:blip r:embed="rId5"/>
          <a:stretch>
            <a:fillRect/>
          </a:stretch>
        </p:blipFill>
        <p:spPr>
          <a:xfrm>
            <a:off x="17625731" y="7399970"/>
            <a:ext cx="687494" cy="457200"/>
          </a:xfrm>
          <a:prstGeom prst="rect">
            <a:avLst/>
          </a:prstGeom>
        </p:spPr>
      </p:pic>
      <p:pic>
        <p:nvPicPr>
          <p:cNvPr id="47" name="Picture 46">
            <a:extLst>
              <a:ext uri="{FF2B5EF4-FFF2-40B4-BE49-F238E27FC236}">
                <a16:creationId xmlns:a16="http://schemas.microsoft.com/office/drawing/2014/main" id="{245DDED4-1410-8B4B-05F8-5576E8A1EE48}"/>
              </a:ext>
            </a:extLst>
          </p:cNvPr>
          <p:cNvPicPr>
            <a:picLocks noChangeAspect="1"/>
          </p:cNvPicPr>
          <p:nvPr/>
        </p:nvPicPr>
        <p:blipFill>
          <a:blip r:embed="rId5"/>
          <a:stretch>
            <a:fillRect/>
          </a:stretch>
        </p:blipFill>
        <p:spPr>
          <a:xfrm>
            <a:off x="16731541" y="7920038"/>
            <a:ext cx="687494" cy="457200"/>
          </a:xfrm>
          <a:prstGeom prst="rect">
            <a:avLst/>
          </a:prstGeom>
        </p:spPr>
      </p:pic>
      <p:pic>
        <p:nvPicPr>
          <p:cNvPr id="49" name="Picture 48">
            <a:extLst>
              <a:ext uri="{FF2B5EF4-FFF2-40B4-BE49-F238E27FC236}">
                <a16:creationId xmlns:a16="http://schemas.microsoft.com/office/drawing/2014/main" id="{11719FA6-5929-AB0A-E018-D3CF705F91B7}"/>
              </a:ext>
            </a:extLst>
          </p:cNvPr>
          <p:cNvPicPr>
            <a:picLocks noChangeAspect="1"/>
          </p:cNvPicPr>
          <p:nvPr/>
        </p:nvPicPr>
        <p:blipFill>
          <a:blip r:embed="rId5"/>
          <a:stretch>
            <a:fillRect/>
          </a:stretch>
        </p:blipFill>
        <p:spPr>
          <a:xfrm>
            <a:off x="16062111" y="7189952"/>
            <a:ext cx="687494" cy="457200"/>
          </a:xfrm>
          <a:prstGeom prst="rect">
            <a:avLst/>
          </a:prstGeom>
        </p:spPr>
      </p:pic>
      <p:pic>
        <p:nvPicPr>
          <p:cNvPr id="51" name="Picture 50">
            <a:extLst>
              <a:ext uri="{FF2B5EF4-FFF2-40B4-BE49-F238E27FC236}">
                <a16:creationId xmlns:a16="http://schemas.microsoft.com/office/drawing/2014/main" id="{9660859C-2812-47D4-5778-A231E8C23177}"/>
              </a:ext>
            </a:extLst>
          </p:cNvPr>
          <p:cNvPicPr>
            <a:picLocks noChangeAspect="1"/>
          </p:cNvPicPr>
          <p:nvPr/>
        </p:nvPicPr>
        <p:blipFill>
          <a:blip r:embed="rId5"/>
          <a:stretch>
            <a:fillRect/>
          </a:stretch>
        </p:blipFill>
        <p:spPr>
          <a:xfrm>
            <a:off x="14676331" y="7302894"/>
            <a:ext cx="687494" cy="457200"/>
          </a:xfrm>
          <a:prstGeom prst="rect">
            <a:avLst/>
          </a:prstGeom>
        </p:spPr>
      </p:pic>
      <p:pic>
        <p:nvPicPr>
          <p:cNvPr id="52" name="Picture 51">
            <a:extLst>
              <a:ext uri="{FF2B5EF4-FFF2-40B4-BE49-F238E27FC236}">
                <a16:creationId xmlns:a16="http://schemas.microsoft.com/office/drawing/2014/main" id="{DF7F0207-FE6F-1381-65B2-B4A05CAFD66B}"/>
              </a:ext>
            </a:extLst>
          </p:cNvPr>
          <p:cNvPicPr>
            <a:picLocks noChangeAspect="1"/>
          </p:cNvPicPr>
          <p:nvPr/>
        </p:nvPicPr>
        <p:blipFill>
          <a:blip r:embed="rId5"/>
          <a:stretch>
            <a:fillRect/>
          </a:stretch>
        </p:blipFill>
        <p:spPr>
          <a:xfrm>
            <a:off x="14780935" y="8509636"/>
            <a:ext cx="687494" cy="457200"/>
          </a:xfrm>
          <a:prstGeom prst="rect">
            <a:avLst/>
          </a:prstGeom>
        </p:spPr>
      </p:pic>
      <p:pic>
        <p:nvPicPr>
          <p:cNvPr id="53" name="Picture 52">
            <a:extLst>
              <a:ext uri="{FF2B5EF4-FFF2-40B4-BE49-F238E27FC236}">
                <a16:creationId xmlns:a16="http://schemas.microsoft.com/office/drawing/2014/main" id="{1D1DAF49-1108-3078-BD9E-7E771A90094A}"/>
              </a:ext>
            </a:extLst>
          </p:cNvPr>
          <p:cNvPicPr>
            <a:picLocks noChangeAspect="1"/>
          </p:cNvPicPr>
          <p:nvPr/>
        </p:nvPicPr>
        <p:blipFill>
          <a:blip r:embed="rId5"/>
          <a:stretch>
            <a:fillRect/>
          </a:stretch>
        </p:blipFill>
        <p:spPr>
          <a:xfrm>
            <a:off x="14063265" y="9555006"/>
            <a:ext cx="687494" cy="457200"/>
          </a:xfrm>
          <a:prstGeom prst="rect">
            <a:avLst/>
          </a:prstGeom>
        </p:spPr>
      </p:pic>
      <p:pic>
        <p:nvPicPr>
          <p:cNvPr id="54" name="Picture 53">
            <a:extLst>
              <a:ext uri="{FF2B5EF4-FFF2-40B4-BE49-F238E27FC236}">
                <a16:creationId xmlns:a16="http://schemas.microsoft.com/office/drawing/2014/main" id="{4D62BC8B-4B41-177A-5F5A-0B352A04DCF3}"/>
              </a:ext>
            </a:extLst>
          </p:cNvPr>
          <p:cNvPicPr>
            <a:picLocks noChangeAspect="1"/>
          </p:cNvPicPr>
          <p:nvPr/>
        </p:nvPicPr>
        <p:blipFill>
          <a:blip r:embed="rId5"/>
          <a:stretch>
            <a:fillRect/>
          </a:stretch>
        </p:blipFill>
        <p:spPr>
          <a:xfrm>
            <a:off x="13590269" y="10660606"/>
            <a:ext cx="687494" cy="457200"/>
          </a:xfrm>
          <a:prstGeom prst="rect">
            <a:avLst/>
          </a:prstGeom>
        </p:spPr>
      </p:pic>
      <p:pic>
        <p:nvPicPr>
          <p:cNvPr id="55" name="Picture 54">
            <a:extLst>
              <a:ext uri="{FF2B5EF4-FFF2-40B4-BE49-F238E27FC236}">
                <a16:creationId xmlns:a16="http://schemas.microsoft.com/office/drawing/2014/main" id="{AA2A1DBD-FD63-AF5F-C3C6-A75ECD0E7835}"/>
              </a:ext>
            </a:extLst>
          </p:cNvPr>
          <p:cNvPicPr>
            <a:picLocks noChangeAspect="1"/>
          </p:cNvPicPr>
          <p:nvPr/>
        </p:nvPicPr>
        <p:blipFill>
          <a:blip r:embed="rId5"/>
          <a:stretch>
            <a:fillRect/>
          </a:stretch>
        </p:blipFill>
        <p:spPr>
          <a:xfrm>
            <a:off x="12102479" y="10474162"/>
            <a:ext cx="687494" cy="457200"/>
          </a:xfrm>
          <a:prstGeom prst="rect">
            <a:avLst/>
          </a:prstGeom>
        </p:spPr>
      </p:pic>
      <p:pic>
        <p:nvPicPr>
          <p:cNvPr id="56" name="Picture 55">
            <a:extLst>
              <a:ext uri="{FF2B5EF4-FFF2-40B4-BE49-F238E27FC236}">
                <a16:creationId xmlns:a16="http://schemas.microsoft.com/office/drawing/2014/main" id="{9FADB303-5344-281D-A53B-78106464892A}"/>
              </a:ext>
            </a:extLst>
          </p:cNvPr>
          <p:cNvPicPr>
            <a:picLocks noChangeAspect="1"/>
          </p:cNvPicPr>
          <p:nvPr/>
        </p:nvPicPr>
        <p:blipFill>
          <a:blip r:embed="rId5"/>
          <a:stretch>
            <a:fillRect/>
          </a:stretch>
        </p:blipFill>
        <p:spPr>
          <a:xfrm>
            <a:off x="12845051" y="9313070"/>
            <a:ext cx="687494" cy="457200"/>
          </a:xfrm>
          <a:prstGeom prst="rect">
            <a:avLst/>
          </a:prstGeom>
        </p:spPr>
      </p:pic>
      <p:pic>
        <p:nvPicPr>
          <p:cNvPr id="57" name="Picture 56">
            <a:extLst>
              <a:ext uri="{FF2B5EF4-FFF2-40B4-BE49-F238E27FC236}">
                <a16:creationId xmlns:a16="http://schemas.microsoft.com/office/drawing/2014/main" id="{E55104BD-2A14-394A-CF99-C7E6C494FBF2}"/>
              </a:ext>
            </a:extLst>
          </p:cNvPr>
          <p:cNvPicPr>
            <a:picLocks noChangeAspect="1"/>
          </p:cNvPicPr>
          <p:nvPr/>
        </p:nvPicPr>
        <p:blipFill>
          <a:blip r:embed="rId5"/>
          <a:stretch>
            <a:fillRect/>
          </a:stretch>
        </p:blipFill>
        <p:spPr>
          <a:xfrm>
            <a:off x="12182427" y="8333900"/>
            <a:ext cx="687494" cy="457200"/>
          </a:xfrm>
          <a:prstGeom prst="rect">
            <a:avLst/>
          </a:prstGeom>
        </p:spPr>
      </p:pic>
      <p:pic>
        <p:nvPicPr>
          <p:cNvPr id="58" name="Picture 57">
            <a:extLst>
              <a:ext uri="{FF2B5EF4-FFF2-40B4-BE49-F238E27FC236}">
                <a16:creationId xmlns:a16="http://schemas.microsoft.com/office/drawing/2014/main" id="{11C84CBB-6153-C450-D451-4E89B402150C}"/>
              </a:ext>
            </a:extLst>
          </p:cNvPr>
          <p:cNvPicPr>
            <a:picLocks noChangeAspect="1"/>
          </p:cNvPicPr>
          <p:nvPr/>
        </p:nvPicPr>
        <p:blipFill>
          <a:blip r:embed="rId5"/>
          <a:stretch>
            <a:fillRect/>
          </a:stretch>
        </p:blipFill>
        <p:spPr>
          <a:xfrm>
            <a:off x="12921297" y="7732394"/>
            <a:ext cx="687494" cy="457200"/>
          </a:xfrm>
          <a:prstGeom prst="rect">
            <a:avLst/>
          </a:prstGeom>
        </p:spPr>
      </p:pic>
      <p:pic>
        <p:nvPicPr>
          <p:cNvPr id="60" name="Picture 59">
            <a:extLst>
              <a:ext uri="{FF2B5EF4-FFF2-40B4-BE49-F238E27FC236}">
                <a16:creationId xmlns:a16="http://schemas.microsoft.com/office/drawing/2014/main" id="{F00FFC03-BDF9-7348-9BD0-9B17EE088B68}"/>
              </a:ext>
            </a:extLst>
          </p:cNvPr>
          <p:cNvPicPr>
            <a:picLocks noChangeAspect="1"/>
          </p:cNvPicPr>
          <p:nvPr/>
        </p:nvPicPr>
        <p:blipFill>
          <a:blip r:embed="rId5"/>
          <a:stretch>
            <a:fillRect/>
          </a:stretch>
        </p:blipFill>
        <p:spPr>
          <a:xfrm>
            <a:off x="12184591" y="6652736"/>
            <a:ext cx="687494" cy="457200"/>
          </a:xfrm>
          <a:prstGeom prst="rect">
            <a:avLst/>
          </a:prstGeom>
        </p:spPr>
      </p:pic>
      <p:pic>
        <p:nvPicPr>
          <p:cNvPr id="64" name="Picture 63">
            <a:extLst>
              <a:ext uri="{FF2B5EF4-FFF2-40B4-BE49-F238E27FC236}">
                <a16:creationId xmlns:a16="http://schemas.microsoft.com/office/drawing/2014/main" id="{D3DB77E6-42AF-6BCB-957F-61D6B5D506BF}"/>
              </a:ext>
            </a:extLst>
          </p:cNvPr>
          <p:cNvPicPr>
            <a:picLocks noChangeAspect="1"/>
          </p:cNvPicPr>
          <p:nvPr/>
        </p:nvPicPr>
        <p:blipFill>
          <a:blip r:embed="rId5"/>
          <a:stretch>
            <a:fillRect/>
          </a:stretch>
        </p:blipFill>
        <p:spPr>
          <a:xfrm>
            <a:off x="13246523" y="6756116"/>
            <a:ext cx="687494" cy="457200"/>
          </a:xfrm>
          <a:prstGeom prst="rect">
            <a:avLst/>
          </a:prstGeom>
        </p:spPr>
      </p:pic>
      <p:pic>
        <p:nvPicPr>
          <p:cNvPr id="65" name="Picture 64">
            <a:extLst>
              <a:ext uri="{FF2B5EF4-FFF2-40B4-BE49-F238E27FC236}">
                <a16:creationId xmlns:a16="http://schemas.microsoft.com/office/drawing/2014/main" id="{9AD1490E-F97C-AC74-3947-4C0396BEB452}"/>
              </a:ext>
            </a:extLst>
          </p:cNvPr>
          <p:cNvPicPr>
            <a:picLocks noChangeAspect="1"/>
          </p:cNvPicPr>
          <p:nvPr/>
        </p:nvPicPr>
        <p:blipFill>
          <a:blip r:embed="rId5"/>
          <a:stretch>
            <a:fillRect/>
          </a:stretch>
        </p:blipFill>
        <p:spPr>
          <a:xfrm>
            <a:off x="15671225" y="6240778"/>
            <a:ext cx="687494" cy="457200"/>
          </a:xfrm>
          <a:prstGeom prst="rect">
            <a:avLst/>
          </a:prstGeom>
        </p:spPr>
      </p:pic>
      <p:pic>
        <p:nvPicPr>
          <p:cNvPr id="66" name="Picture 65">
            <a:extLst>
              <a:ext uri="{FF2B5EF4-FFF2-40B4-BE49-F238E27FC236}">
                <a16:creationId xmlns:a16="http://schemas.microsoft.com/office/drawing/2014/main" id="{774A62FE-F2AD-BD0A-EBA6-C04B656D4AF1}"/>
              </a:ext>
            </a:extLst>
          </p:cNvPr>
          <p:cNvPicPr>
            <a:picLocks noChangeAspect="1"/>
          </p:cNvPicPr>
          <p:nvPr/>
        </p:nvPicPr>
        <p:blipFill>
          <a:blip r:embed="rId5"/>
          <a:stretch>
            <a:fillRect/>
          </a:stretch>
        </p:blipFill>
        <p:spPr>
          <a:xfrm>
            <a:off x="18011775" y="6407468"/>
            <a:ext cx="687494" cy="457200"/>
          </a:xfrm>
          <a:prstGeom prst="rect">
            <a:avLst/>
          </a:prstGeom>
        </p:spPr>
      </p:pic>
      <p:pic>
        <p:nvPicPr>
          <p:cNvPr id="67" name="Picture 66">
            <a:extLst>
              <a:ext uri="{FF2B5EF4-FFF2-40B4-BE49-F238E27FC236}">
                <a16:creationId xmlns:a16="http://schemas.microsoft.com/office/drawing/2014/main" id="{D0A04331-9B9A-DE6F-5C12-865BD2355B8E}"/>
              </a:ext>
            </a:extLst>
          </p:cNvPr>
          <p:cNvPicPr>
            <a:picLocks noChangeAspect="1"/>
          </p:cNvPicPr>
          <p:nvPr/>
        </p:nvPicPr>
        <p:blipFill>
          <a:blip r:embed="rId5"/>
          <a:stretch>
            <a:fillRect/>
          </a:stretch>
        </p:blipFill>
        <p:spPr>
          <a:xfrm>
            <a:off x="16985191" y="6150294"/>
            <a:ext cx="687494" cy="457200"/>
          </a:xfrm>
          <a:prstGeom prst="rect">
            <a:avLst/>
          </a:prstGeom>
        </p:spPr>
      </p:pic>
      <p:pic>
        <p:nvPicPr>
          <p:cNvPr id="68" name="Picture 67">
            <a:extLst>
              <a:ext uri="{FF2B5EF4-FFF2-40B4-BE49-F238E27FC236}">
                <a16:creationId xmlns:a16="http://schemas.microsoft.com/office/drawing/2014/main" id="{45F3EBC5-5D8D-3288-C300-9D034C7972D6}"/>
              </a:ext>
            </a:extLst>
          </p:cNvPr>
          <p:cNvPicPr>
            <a:picLocks noChangeAspect="1"/>
          </p:cNvPicPr>
          <p:nvPr/>
        </p:nvPicPr>
        <p:blipFill>
          <a:blip r:embed="rId5"/>
          <a:stretch>
            <a:fillRect/>
          </a:stretch>
        </p:blipFill>
        <p:spPr>
          <a:xfrm>
            <a:off x="16259175" y="5248274"/>
            <a:ext cx="687494" cy="457200"/>
          </a:xfrm>
          <a:prstGeom prst="rect">
            <a:avLst/>
          </a:prstGeom>
        </p:spPr>
      </p:pic>
      <p:pic>
        <p:nvPicPr>
          <p:cNvPr id="69" name="Picture 68">
            <a:extLst>
              <a:ext uri="{FF2B5EF4-FFF2-40B4-BE49-F238E27FC236}">
                <a16:creationId xmlns:a16="http://schemas.microsoft.com/office/drawing/2014/main" id="{072C1455-F3F6-60FE-E74E-E5947A4C907A}"/>
              </a:ext>
            </a:extLst>
          </p:cNvPr>
          <p:cNvPicPr>
            <a:picLocks noChangeAspect="1"/>
          </p:cNvPicPr>
          <p:nvPr/>
        </p:nvPicPr>
        <p:blipFill>
          <a:blip r:embed="rId5"/>
          <a:stretch>
            <a:fillRect/>
          </a:stretch>
        </p:blipFill>
        <p:spPr>
          <a:xfrm>
            <a:off x="14386193" y="5741412"/>
            <a:ext cx="687494" cy="457200"/>
          </a:xfrm>
          <a:prstGeom prst="rect">
            <a:avLst/>
          </a:prstGeom>
        </p:spPr>
      </p:pic>
      <p:pic>
        <p:nvPicPr>
          <p:cNvPr id="70" name="Picture 69">
            <a:extLst>
              <a:ext uri="{FF2B5EF4-FFF2-40B4-BE49-F238E27FC236}">
                <a16:creationId xmlns:a16="http://schemas.microsoft.com/office/drawing/2014/main" id="{0ABCE094-8C72-8C56-E0FD-4BF7F258F33D}"/>
              </a:ext>
            </a:extLst>
          </p:cNvPr>
          <p:cNvPicPr>
            <a:picLocks noChangeAspect="1"/>
          </p:cNvPicPr>
          <p:nvPr/>
        </p:nvPicPr>
        <p:blipFill>
          <a:blip r:embed="rId5"/>
          <a:stretch>
            <a:fillRect/>
          </a:stretch>
        </p:blipFill>
        <p:spPr>
          <a:xfrm>
            <a:off x="12894097" y="5185708"/>
            <a:ext cx="687494" cy="457200"/>
          </a:xfrm>
          <a:prstGeom prst="rect">
            <a:avLst/>
          </a:prstGeom>
        </p:spPr>
      </p:pic>
      <p:pic>
        <p:nvPicPr>
          <p:cNvPr id="71" name="Picture 70">
            <a:extLst>
              <a:ext uri="{FF2B5EF4-FFF2-40B4-BE49-F238E27FC236}">
                <a16:creationId xmlns:a16="http://schemas.microsoft.com/office/drawing/2014/main" id="{9D05CFC3-F22B-61C8-EBEE-F34725729371}"/>
              </a:ext>
            </a:extLst>
          </p:cNvPr>
          <p:cNvPicPr>
            <a:picLocks noChangeAspect="1"/>
          </p:cNvPicPr>
          <p:nvPr/>
        </p:nvPicPr>
        <p:blipFill>
          <a:blip r:embed="rId5"/>
          <a:stretch>
            <a:fillRect/>
          </a:stretch>
        </p:blipFill>
        <p:spPr>
          <a:xfrm>
            <a:off x="15144497" y="4776282"/>
            <a:ext cx="687494" cy="457200"/>
          </a:xfrm>
          <a:prstGeom prst="rect">
            <a:avLst/>
          </a:prstGeom>
        </p:spPr>
      </p:pic>
      <p:pic>
        <p:nvPicPr>
          <p:cNvPr id="72" name="Picture 71">
            <a:extLst>
              <a:ext uri="{FF2B5EF4-FFF2-40B4-BE49-F238E27FC236}">
                <a16:creationId xmlns:a16="http://schemas.microsoft.com/office/drawing/2014/main" id="{CA0CB3B4-41D1-5ACE-F23A-DE794ED48888}"/>
              </a:ext>
            </a:extLst>
          </p:cNvPr>
          <p:cNvPicPr>
            <a:picLocks noChangeAspect="1"/>
          </p:cNvPicPr>
          <p:nvPr/>
        </p:nvPicPr>
        <p:blipFill>
          <a:blip r:embed="rId5"/>
          <a:stretch>
            <a:fillRect/>
          </a:stretch>
        </p:blipFill>
        <p:spPr>
          <a:xfrm>
            <a:off x="13963861" y="4499904"/>
            <a:ext cx="687494" cy="457200"/>
          </a:xfrm>
          <a:prstGeom prst="rect">
            <a:avLst/>
          </a:prstGeom>
        </p:spPr>
      </p:pic>
      <p:pic>
        <p:nvPicPr>
          <p:cNvPr id="73" name="Picture 72">
            <a:extLst>
              <a:ext uri="{FF2B5EF4-FFF2-40B4-BE49-F238E27FC236}">
                <a16:creationId xmlns:a16="http://schemas.microsoft.com/office/drawing/2014/main" id="{71410E7E-EA49-24DF-1351-6F900F69A285}"/>
              </a:ext>
            </a:extLst>
          </p:cNvPr>
          <p:cNvPicPr>
            <a:picLocks noChangeAspect="1"/>
          </p:cNvPicPr>
          <p:nvPr/>
        </p:nvPicPr>
        <p:blipFill>
          <a:blip r:embed="rId5"/>
          <a:stretch>
            <a:fillRect/>
          </a:stretch>
        </p:blipFill>
        <p:spPr>
          <a:xfrm>
            <a:off x="16682085" y="4159570"/>
            <a:ext cx="687494" cy="457200"/>
          </a:xfrm>
          <a:prstGeom prst="rect">
            <a:avLst/>
          </a:prstGeom>
        </p:spPr>
      </p:pic>
      <p:pic>
        <p:nvPicPr>
          <p:cNvPr id="26" name="Graphic 25" descr="Woman Shrugging with solid fill">
            <a:extLst>
              <a:ext uri="{FF2B5EF4-FFF2-40B4-BE49-F238E27FC236}">
                <a16:creationId xmlns:a16="http://schemas.microsoft.com/office/drawing/2014/main" id="{4DBEB865-6B86-5CE2-982F-ED7499CE0C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78530" y="3308986"/>
            <a:ext cx="1828800" cy="1828800"/>
          </a:xfrm>
          <a:prstGeom prst="rect">
            <a:avLst/>
          </a:prstGeom>
        </p:spPr>
      </p:pic>
    </p:spTree>
    <p:extLst>
      <p:ext uri="{BB962C8B-B14F-4D97-AF65-F5344CB8AC3E}">
        <p14:creationId xmlns:p14="http://schemas.microsoft.com/office/powerpoint/2010/main" val="366716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3126 0.03357 L 0.03126 0.03357 C 0.04454 0.03403 0.05782 0.0331 0.0711 0.03495 C 0.07188 0.03519 0.07123 0.03819 0.07188 0.03912 C 0.07266 0.04028 0.07395 0.04005 0.075 0.04051 C 0.07735 0.04745 0.08085 0.05347 0.08203 0.06134 C 0.08243 0.06482 0.08334 0.07431 0.08515 0.07801 C 0.08593 0.07986 0.0871 0.08102 0.08829 0.08218 C 0.0892 0.08333 0.09024 0.08449 0.09141 0.08495 C 0.09441 0.08634 0.09766 0.08681 0.10079 0.08773 C 0.10183 0.08819 0.10287 0.08866 0.10391 0.08912 C 0.10795 0.09468 0.10691 0.09607 0.11251 0.08773 C 0.12045 0.07569 0.12735 0.06111 0.13594 0.05023 C 0.15339 0.02778 0.14506 0.03773 0.16094 0.01968 C 0.16719 0.02199 0.16407 0.01852 0.16407 0.0294 C 0.16407 0.08287 0.16303 0.06852 0.16719 0.10301 C 0.16745 0.10764 0.16758 0.11227 0.16797 0.1169 C 0.16849 0.12477 0.17006 0.12269 0.16719 0.13218 C 0.16602 0.13588 0.16355 0.13843 0.16172 0.14051 C 0.16146 0.1419 0.16107 0.14329 0.16094 0.14468 C 0.16055 0.14699 0.16042 0.14954 0.16016 0.15162 C 0.15964 0.15417 0.15912 0.15625 0.1586 0.15857 C 0.15834 0.16134 0.15782 0.16412 0.15782 0.1669 C 0.15678 0.19884 0.1586 0.23148 0.15547 0.26273 C 0.15456 0.27083 0.14935 0.27523 0.1461 0.28079 C 0.13594 0.29745 0.13451 0.29444 0.12657 0.31134 C 0.12253 0.32014 0.10678 0.36227 0.10626 0.36574 C 0.10417 0.37662 0.10014 0.39884 0.09766 0.40602 C 0.09336 0.41782 0.08619 0.4213 0.08047 0.42963 C 0.07708 0.43426 0.07422 0.43982 0.0711 0.44491 C 0.06875 0.45278 0.06381 0.45949 0.06407 0.46852 C 0.06433 0.48403 0.0668 0.50116 0.07266 0.51296 C 0.08203 0.53194 0.09908 0.53148 0.11172 0.5338 C 0.1224 0.52361 0.12566 0.52477 0.13047 0.50324 C 0.13204 0.4956 0.13047 0.48657 0.13282 0.47963 C 0.14649 0.43681 0.14727 0.44352 0.16251 0.4213 C 0.16511 0.41713 0.16771 0.41296 0.17032 0.4088 C 0.18073 0.37616 0.17748 0.39005 0.18204 0.36852 C 0.18152 0.33866 0.18139 0.30903 0.18047 0.2794 C 0.18008 0.27037 0.17644 0.25532 0.17891 0.24468 C 0.17995 0.24005 0.18152 0.23588 0.1836 0.23218 C 0.19011 0.2206 0.19662 0.22014 0.20469 0.21134 C 0.23126 0.18218 0.20196 0.20903 0.21485 0.19745 C 0.21589 0.19514 0.21719 0.19329 0.21797 0.19051 C 0.22318 0.16898 0.2224 0.16875 0.22344 0.14884 C 0.22214 0.14329 0.22123 0.1375 0.21954 0.13218 C 0.19727 0.06458 0.20599 0.1037 0.19922 0.07107 C 0.21042 0.02755 0.20612 0.01435 0.23204 0.0044 C 0.24688 -0.00139 0.26224 -0.00208 0.27735 -0.00532 C 0.28555 0.00208 0.28568 -3.7037E-7 0.27969 0.03357 C 0.27865 0.03935 0.27448 0.04144 0.27188 0.04468 C 0.26667 0.05116 0.26146 0.05671 0.25626 0.06273 C 0.25469 0.06644 0.25248 0.06968 0.25157 0.07384 C 0.24831 0.08843 0.24584 0.11898 0.25157 0.13218 C 0.26459 0.16273 0.27605 0.16134 0.29297 0.17245 C 0.30183 0.17847 0.31029 0.18704 0.31954 0.1919 C 0.32657 0.19583 0.33412 0.1963 0.34141 0.19884 C 0.34349 0.19954 0.34558 0.20069 0.34766 0.20162 C 0.34948 0.20394 0.35183 0.20532 0.35313 0.20857 C 0.35678 0.21898 0.35339 0.23472 0.34922 0.2419 C 0.34284 0.25301 0.32735 0.26829 0.32735 0.26829 C 0.30873 0.26574 0.2931 0.26458 0.27501 0.25857 C 0.2655 0.25556 0.25626 0.25116 0.24688 0.24745 C 0.24428 0.24792 0.24141 0.24722 0.23907 0.24884 C 0.23099 0.2544 0.21563 0.26829 0.21563 0.26829 C 0.21316 0.28148 0.21107 0.28333 0.22579 0.28912 C 0.23542 0.29306 0.24558 0.29167 0.25547 0.29329 C 0.26068 0.29444 0.26589 0.29607 0.2711 0.29745 C 0.29297 0.31829 0.27826 0.30255 0.30391 0.33773 C 0.31563 0.35417 0.31876 0.35532 0.32735 0.37269 C 0.32878 0.37546 0.32995 0.37917 0.33126 0.38241 C 0.32891 0.38472 0.32683 0.38912 0.32422 0.38935 C 0.30886 0.39051 0.29336 0.38866 0.27813 0.38657 C 0.27188 0.38565 0.26016 0.37801 0.25391 0.37546 C 0.25079 0.37407 0.24766 0.37361 0.24454 0.37269 C 0.24219 0.37454 0.23907 0.37454 0.23751 0.37824 C 0.23646 0.38032 0.23737 0.38426 0.23829 0.38657 C 0.24037 0.3919 0.24284 0.39699 0.2461 0.40046 C 0.25652 0.41157 0.26745 0.42176 0.27891 0.42963 C 0.28347 0.43264 0.28881 0.43125 0.29376 0.43241 C 0.29558 0.43264 0.2974 0.43333 0.29922 0.4338 C 0.30209 0.43704 0.30586 0.43843 0.30782 0.44352 C 0.30873 0.44583 0.30743 0.44977 0.30626 0.45185 C 0.30326 0.45648 0.29987 0.46065 0.2961 0.46296 C 0.2905 0.46597 0.28464 0.46574 0.27891 0.46713 C 0.26537 0.46435 0.2517 0.46227 0.23829 0.4588 C 0.19675 0.44745 0.25378 0.45718 0.21797 0.45185 C 0.21355 0.45602 0.20899 0.45995 0.20469 0.46435 C 0.20352 0.46551 0.20157 0.4662 0.20157 0.46852 C 0.20157 0.49444 0.21329 0.48982 0.22579 0.49352 C 0.23269 0.4956 0.23985 0.4963 0.24688 0.49769 C 0.24974 0.50093 0.25313 0.50278 0.25547 0.50741 C 0.25847 0.51343 0.26133 0.52037 0.26251 0.52824 C 0.26368 0.53704 0.2612 0.54907 0.25704 0.55463 C 0.25391 0.55857 0.25027 0.56111 0.24688 0.56435 C 0.23855 0.56111 0.23008 0.55833 0.22188 0.55463 C 0.20873 0.54861 0.19597 0.54051 0.18282 0.53519 C 0.17396 0.53171 0.16511 0.53056 0.15626 0.52824 C 0.15027 0.52222 0.14323 0.51852 0.13829 0.51019 C 0.13412 0.50324 0.13282 0.49213 0.12969 0.4838 C 0.12605 0.47407 0.12188 0.46528 0.11797 0.45602 C 0.11745 0.4463 0.11719 0.42523 0.11407 0.41713 C 0.11237 0.41273 0.10873 0.4125 0.10626 0.41019 C 0.1043 0.40833 0.10261 0.40648 0.10079 0.40463 C 0.09948 0.39861 0.09792 0.39259 0.09688 0.38657 C 0.09583 0.38148 0.09558 0.37616 0.09454 0.3713 C 0.09297 0.36412 0.09063 0.35741 0.08907 0.35046 C 0.08619 0.33889 0.08373 0.32732 0.08126 0.31551 C 0.0806 0.31296 0.0802 0.30995 0.07968 0.30718 C 0.07878 0.30347 0.07566 0.29421 0.075 0.2919 C 0.08047 0.28681 0.08555 0.28079 0.09141 0.27662 C 0.10691 0.26597 0.11667 0.26458 0.13282 0.25995 C 0.13282 0.25625 0.13607 0.17801 0.1336 0.16829 C 0.13191 0.16227 0.12631 0.16551 0.12266 0.16412 C 0.11224 0.16458 0.1017 0.16412 0.09141 0.16551 C 0.08868 0.16597 0.08619 0.16875 0.0836 0.16968 C 0.0802 0.17107 0.07683 0.17153 0.07344 0.17245 C 0.06823 0.17662 0.06264 0.17963 0.05782 0.18495 C 0.05652 0.18634 0.05626 0.18958 0.05626 0.1919 C 0.05599 0.19931 0.05521 0.20741 0.05704 0.21412 C 0.0655 0.24607 0.07083 0.24514 0.08672 0.25857 C 0.08855 0.26319 0.09037 0.26782 0.09218 0.27245 C 0.09713 0.28634 0.10118 0.30139 0.10704 0.31412 C 0.11446 0.33079 0.12292 0.34607 0.13204 0.36019 C 0.13946 0.37176 0.15066 0.37593 0.15626 0.39074 C 0.16146 0.40463 0.15808 0.39653 0.16719 0.41435 C 0.18152 0.40602 0.19675 0.40162 0.21016 0.38935 C 0.21329 0.38634 0.21251 0.37732 0.21329 0.3713 C 0.2198 0.31458 0.21211 0.3625 0.21797 0.32801 C 0.23399 0.33171 0.23777 0.33218 0.26094 0.34468 C 0.26589 0.34745 0.27006 0.3537 0.27501 0.35741 C 0.28751 0.36644 0.31329 0.38241 0.31329 0.38241 C 0.31667 0.3875 0.31993 0.39259 0.32344 0.39769 C 0.32435 0.39907 0.32527 0.40093 0.32657 0.40185 C 0.32956 0.4037 0.33594 0.40602 0.33594 0.40602 C 0.33724 0.40324 0.33946 0.40116 0.33985 0.39769 C 0.34141 0.37917 0.34076 0.36042 0.34141 0.3419 C 0.3418 0.33079 0.34141 0.31944 0.34297 0.30857 C 0.34376 0.30208 0.34636 0.29653 0.34844 0.29051 C 0.35339 0.27569 0.35964 0.26181 0.36407 0.24607 C 0.36459 0.24421 0.36511 0.24259 0.36563 0.24051 C 0.36641 0.2375 0.36719 0.23403 0.36797 0.23079 C 0.36823 0.22477 0.36967 0.21852 0.36876 0.21273 C 0.36511 0.19097 0.34219 0.14722 0.33829 0.13912 C 0.33555 0.1338 0.33295 0.12801 0.32969 0.12384 C 0.32787 0.12176 0.3254 0.12222 0.32344 0.12107 C 0.31654 0.11759 0.3099 0.11366 0.30313 0.10995 C 0.28998 0.08681 0.28165 0.08287 0.28126 0.05023 C 0.28112 0.0412 0.28334 0.03264 0.28438 0.02384 C 0.28178 0.01412 0.28099 0.00185 0.27657 -0.00532 C 0.2724 -0.01181 0.26628 -0.01296 0.26094 -0.01366 C 0.25183 -0.01481 0.228 -0.00903 0.21797 -0.00671 C 0.21146 -0.00301 0.20508 0.00278 0.19844 0.0044 C 0.18438 0.00787 0.17019 0.00694 0.15626 0.00857 C 0.15092 0.00926 0.14584 0.01042 0.14063 0.01134 C 0.13282 0.02894 0.13347 0.02523 0.12891 0.05301 C 0.12735 0.06204 0.12787 0.07222 0.12579 0.08079 C 0.12383 0.08796 0.12006 0.09282 0.11719 0.09884 C 0.11433 0.11273 0.10873 0.12569 0.1086 0.14051 C 0.10821 0.1713 0.12331 0.18889 0.13126 0.21134 C 0.1431 0.24537 0.13516 0.24676 0.15313 0.27523 C 0.17839 0.31597 0.1823 0.31111 0.21641 0.32245 C 0.31758 0.35671 0.27331 0.33333 0.32501 0.36296 C 0.33178 0.37546 0.34258 0.38357 0.34532 0.40046 C 0.35573 0.46551 0.33933 0.49769 0.30626 0.51991 C 0.29141 0.52963 0.27501 0.52639 0.25938 0.52963 L 0.20001 0.52546 C 0.18334 0.51921 0.18047 0.49815 0.16797 0.48657 C 0.16146 0.48032 0.15443 0.47639 0.14766 0.4713 C 0.11394 0.4162 0.10977 0.41644 0.0836 0.33357 C 0.08098 0.32546 0.0819 0.31528 0.08126 0.30579 C 0.08007 0.29167 0.08085 0.27639 0.07812 0.26273 C 0.07631 0.25417 0.07136 0.24884 0.06797 0.2419 C 0.07527 0.1963 0.07188 0.21088 0.09766 0.1419 C 0.10027 0.13495 0.10339 0.12755 0.10782 0.12384 C 0.13855 0.09861 0.16902 0.09398 0.20235 0.08357 C 0.22136 0.09792 0.24219 0.10625 0.25938 0.12662 C 0.2836 0.15532 0.27644 0.19398 0.25938 0.22662 C 0.20834 0.32361 0.21954 0.28588 0.16485 0.31829 C 0.15313 0.32523 0.14245 0.33588 0.13126 0.34468 C 0.12761 0.35139 0.12279 0.35625 0.12032 0.36435 C 0.11641 0.37616 0.11472 0.41482 0.11407 0.42546 C 0.11485 0.43704 0.11459 0.44884 0.11641 0.46019 C 0.12149 0.49398 0.12878 0.51921 0.14688 0.53796 C 0.15678 0.54815 0.16836 0.55324 0.17969 0.55741 C 0.18751 0.56019 0.19584 0.55833 0.20391 0.5588 C 0.20652 0.55741 0.20938 0.55694 0.21172 0.55463 C 0.23256 0.53264 0.23529 0.50857 0.25079 0.46713 C 0.2474 0.40764 0.24545 0.45995 0.28829 0.40463 C 0.29792 0.3919 0.30443 0.37315 0.31251 0.35741 C 0.31381 0.34653 0.31602 0.33634 0.31641 0.32523 C 0.31862 0.24699 0.30612 0.22708 0.25469 0.17523 C 0.24076 0.16134 0.22292 0.16968 0.20704 0.1669 C 0.19063 0.17014 0.17422 0.17431 0.15782 0.17662 C 0.14766 0.17801 0.13724 0.17454 0.12735 0.17801 C 0.12266 0.17986 0.11902 0.18634 0.11563 0.1919 C 0.10248 0.21412 0.09245 0.2412 0.08203 0.2669 C 0.08385 0.28449 0.08282 0.30394 0.08751 0.31968 C 0.09141 0.33357 0.09908 0.34306 0.10626 0.35185 C 0.14323 0.39722 0.15079 0.38843 0.20001 0.40463 C 0.20456 0.37199 0.20287 0.38727 0.18829 0.31551 C 0.17579 0.25486 0.16094 0.19583 0.14688 0.13634 C 0.1461 0.13333 0.1448 0.13079 0.14376 0.12801 C 0.14428 0.1206 0.14128 0.10857 0.14532 0.10579 C 0.18295 0.07986 0.23099 0.08843 0.26954 0.08912 C 0.27787 0.10417 0.28777 0.12107 0.28985 0.1419 C 0.29727 0.21921 0.28386 0.31042 0.23907 0.34884 C 0.21094 0.37315 0.17696 0.35949 0.1461 0.36713 C 0.13438 0.36991 0.12318 0.37546 0.11172 0.37963 C 0.1099 0.40787 0.10144 0.43704 0.10626 0.46435 C 0.12149 0.55255 0.17514 0.60069 0.21797 0.63102 C 0.22787 0.63796 0.23933 0.63194 0.25001 0.63241 C 0.25365 0.60648 0.25964 0.58125 0.26094 0.55463 C 0.2668 0.42708 0.25105 0.3794 0.18438 0.28357 C 0.17097 0.26458 0.15053 0.27431 0.1336 0.26968 C 0.11823 0.27014 0.10274 0.27315 0.08751 0.27107 C 0.08139 0.27037 0.07071 0.27199 0.07032 0.26134 C 0.06575 0.1412 0.10925 0.13634 0.16094 0.07801 C 0.18334 0.08357 0.20599 0.08634 0.22813 0.09468 C 0.24284 0.10023 0.26967 0.09306 0.2711 0.11968 C 0.2737 0.1713 0.25886 0.22917 0.23672 0.26273 L 0.14454 0.40324 C 0.15365 0.41528 0.16146 0.43102 0.17188 0.43935 C 0.21693 0.47477 0.22969 0.45949 0.27969 0.45046 C 0.30886 0.43495 0.31172 0.44167 0.25938 0.35185 C 0.20456 0.25764 0.14441 0.17431 0.08593 0.08773 C 0.0543 0.0412 0.02787 0.02454 0.06641 0.05301 C 0.07058 0.04329 0.07266 0.02917 0.0789 0.02384 C 0.09493 0.01019 0.11264 -0.00255 0.13047 -0.00116 C 0.15365 0.00093 0.18321 0.02477 0.20704 0.04329 C 0.18282 0.19769 0.18907 0.18681 0.09844 0.3838 C 0.09075 0.40023 0.07553 0.39676 0.06407 0.40324 C 0.14922 0.49468 0.11993 0.52384 0.15391 0.4838 C 0.18165 0.28958 0.19232 0.33912 0.12422 0.12107 C 0.11316 0.08611 0.12969 0.20509 0.14376 0.23634 C 0.17253 0.30093 0.21355 0.34468 0.24844 0.39907 C 0.25365 0.42546 0.27045 0.45255 0.26407 0.47824 C 0.25886 0.49861 0.23777 0.49514 0.22657 0.48519 C 0.19141 0.4537 0.16472 0.39861 0.13204 0.36019 C 0.09948 0.32176 0.06485 0.28958 0.03126 0.2544 C 0.09454 0.18194 0.14558 0.11157 0.23047 0.10579 C 0.26146 0.1037 0.28724 0.15116 0.31563 0.17384 C 0.33047 0.22199 0.36094 0.26343 0.36016 0.31829 C 0.3586 0.42269 0.22813 0.37986 0.22188 0.37963 C 0.228 0.32454 0.22735 0.31088 0.27422 0.26273 C 0.2806 0.25625 0.28412 0.28218 0.28907 0.2919 C 0.26016 0.3713 0.24167 0.4662 0.20235 0.52963 C 0.19219 0.54583 0.17709 0.49931 0.17501 0.47546 C 0.16654 0.38357 0.17279 0.28912 0.17188 0.19607 C 0.17149 0.16782 0.16602 0.08472 0.1711 0.11134 C 0.18607 0.19097 0.18373 0.28009 0.20235 0.35741 C 0.24623 0.54051 0.37409 0.66412 0.15157 0.38519 C 0.13907 0.30995 0.10495 0.23657 0.11407 0.15995 C 0.11849 0.12222 0.15639 0.18704 0.17188 0.21412 C 0.18842 0.24352 0.1948 0.28634 0.20626 0.32245 C 0.19336 0.34722 0.17813 0.38357 0.20235 0.2669 C 0.21303 0.21528 0.22943 0.16782 0.24297 0.11829 C 0.24376 0.11134 0.24376 0.09097 0.24532 0.09745 C 0.25508 0.14259 0.26771 0.18819 0.26876 0.23634 C 0.2698 0.29329 0.2573 0.34838 0.25157 0.40463 C 0.21954 0.3838 0.17657 0.38958 0.15547 0.3419 C 0.10365 0.22593 0.17318 0.14792 0.20626 0.08912 C 0.2112 0.11366 0.22214 0.13681 0.2211 0.16273 C 0.21563 0.28843 0.1974 0.31898 0.16407 0.41019 C 0.15873 0.39769 0.09336 0.25741 0.10079 0.22801 C 0.11459 0.17245 0.20743 0.17847 0.22813 0.17662 C 0.23881 0.16875 0.25704 0.17292 0.26016 0.15301 C 0.27045 0.08657 0.23086 0.06389 0.21016 0.04329 C 0.20313 0.05625 0.18998 0.06435 0.18907 0.08218 C 0.18204 0.20995 0.24961 0.20833 0.30079 0.25301 C 0.30456 0.25648 0.30756 0.26227 0.31094 0.2669 C 0.30235 0.29931 0.30248 0.34607 0.28516 0.36435 C 0.17657 0.47685 0.15925 0.43449 0.06251 0.37963 C 0.08203 0.23426 0.06667 0.26667 0.15157 0.14468 C 0.1681 0.12083 0.20704 0.08773 0.20704 0.08773 C 0.20873 0.06968 0.22006 0.00347 0.18829 0.01134 C 0.17396 0.01482 0.16902 0.04931 0.15938 0.06829 C 0.15964 0.11644 0.15378 0.16597 0.16016 0.21273 C 0.18282 0.37963 0.24584 0.34931 0.33594 0.39769 C 0.31224 0.42824 0.29271 0.47338 0.26485 0.48935 C 0.17188 0.5419 0.14987 0.49653 0.07344 0.4338 C 0.06718 0.41296 0.0474 0.39097 0.05469 0.3713 C 0.0724 0.32245 0.10573 0.29861 0.1336 0.26829 C 0.18894 0.2081 0.24714 0.15625 0.30391 0.10023 C 0.28126 0.05093 0.30873 0.1 0.27579 0.07523 C 0.25743 0.06157 0.24089 0.0419 0.22344 0.02523 C 0.21797 0.03357 0.20938 0.03819 0.20704 0.05023 C 0.19857 0.09236 0.19115 0.27245 0.20235 0.29884 C 0.23152 0.36852 0.28256 0.39815 0.32266 0.44769 C 0.32774 0.48426 0.32761 0.46736 0.27813 0.47269 C 0.24584 0.47616 0.21355 0.47361 0.18126 0.47407 C 0.15417 0.45139 0.12227 0.44144 0.10001 0.40602 C 0.08842 0.38773 0.07943 0.34907 0.08829 0.32662 C 0.10573 0.28194 0.2112 0.15185 0.24844 0.1044 C 0.2487 0.10023 0.2487 0.09607 0.24922 0.0919 C 0.24948 0.08866 0.25131 0.08542 0.25079 0.08218 C 0.24011 0.01944 0.24454 0.03241 0.22344 0.00301 C 0.22032 0.00857 0.21667 0.01343 0.21407 0.01968 C 0.19883 0.05602 0.21133 0.03819 0.20235 0.05023 C 0.20183 0.05255 0.20053 0.05486 0.20079 0.05718 C 0.20092 0.0588 0.20326 0.06157 0.20313 0.05995 C 0.20235 0.05509 0.20066 0.05046 0.19922 0.04607 C 0.19389 0.03009 0.18829 0.01458 0.18282 -0.00116 C 0.18855 -0.01319 0.19232 -0.02917 0.20001 -0.03727 C 0.20652 -0.04421 0.21511 -0.04005 0.22266 -0.04282 C 0.22618 -0.04421 0.22943 -0.04745 0.23282 -0.04977 C 0.2336 -0.05486 0.23412 -0.05995 0.23516 -0.06505 C 0.23542 -0.06667 0.23581 -0.07014 0.23672 -0.06921 C 0.24193 -0.06366 0.24571 -0.05463 0.25079 -0.04838 C 0.25326 -0.04514 0.25652 -0.04375 0.25938 -0.04143 C 0.26654 -0.0294 0.27709 -0.0169 0.27657 0.0044 C 0.27618 0.01574 0.27045 0.02454 0.26797 0.03495 C 0.2655 0.04444 0.26381 0.0544 0.26172 0.06412 C 0.26068 0.12292 0.25951 0.10116 0.26563 0.1669 C 0.26797 0.19352 0.26693 0.22199 0.27344 0.24607 C 0.27631 0.25694 0.28542 0.25718 0.29141 0.26273 C 0.31342 0.25324 0.32487 0.25532 0.33907 0.21273 C 0.34402 0.19792 0.34271 0.17847 0.34454 0.16134 C 0.33412 0.12454 0.33751 0.14398 0.33438 0.10301 C 0.33672 0.09421 0.33803 0.08449 0.34141 0.07662 C 0.34714 0.06296 0.35378 0.05787 0.36172 0.05023 C 0.36224 0.04838 0.36224 0.04583 0.36329 0.04468 C 0.36641 0.04144 0.37748 0.04074 0.37969 0.04051 C 0.3823 0.04375 0.38243 0.04421 0.38594 0.04607 C 0.38711 0.04676 0.38855 0.04699 0.38985 0.04745 C 0.39089 0.04792 0.3918 0.04884 0.39297 0.04884 C 0.39571 0.04931 0.3987 0.04884 0.40157 0.04884 L 0.44688 0.08773 " pathEditMode="relative" ptsTypes="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cBhvr>
                                        <p:cTn id="6" dur="2000" fill="hold"/>
                                        <p:tgtEl>
                                          <p:spTgt spid="2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4636DB-780E-4A14-9EC8-36C3284043C4}">
  <ds:schemaRefs>
    <ds:schemaRef ds:uri="http://schemas.microsoft.com/office/2006/documentManagement/types"/>
    <ds:schemaRef ds:uri="http://schemas.openxmlformats.org/package/2006/metadata/core-properties"/>
    <ds:schemaRef ds:uri="http://purl.org/dc/terms/"/>
    <ds:schemaRef ds:uri="http://purl.org/dc/elements/1.1/"/>
    <ds:schemaRef ds:uri="http://schemas.microsoft.com/office/infopath/2007/PartnerControls"/>
    <ds:schemaRef ds:uri="http://www.w3.org/XML/1998/namespace"/>
    <ds:schemaRef ds:uri="http://schemas.microsoft.com/office/2006/metadata/properties"/>
    <ds:schemaRef ds:uri="bc16bf7d-c6f2-4aba-b28b-2156af229140"/>
    <ds:schemaRef ds:uri="http://purl.org/dc/dcmitype/"/>
  </ds:schemaRefs>
</ds:datastoreItem>
</file>

<file path=customXml/itemProps2.xml><?xml version="1.0" encoding="utf-8"?>
<ds:datastoreItem xmlns:ds="http://schemas.openxmlformats.org/officeDocument/2006/customXml" ds:itemID="{016B9456-8C4A-49D1-8B01-996AE61B2ADC}">
  <ds:schemaRefs>
    <ds:schemaRef ds:uri="http://schemas.microsoft.com/sharepoint/v3/contenttype/forms"/>
  </ds:schemaRefs>
</ds:datastoreItem>
</file>

<file path=customXml/itemProps3.xml><?xml version="1.0" encoding="utf-8"?>
<ds:datastoreItem xmlns:ds="http://schemas.openxmlformats.org/officeDocument/2006/customXml" ds:itemID="{6E6552BC-86B1-4BA2-8DBB-0A6813D73552}"/>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61</TotalTime>
  <Words>3889</Words>
  <Application>Microsoft Office PowerPoint</Application>
  <PresentationFormat>Custom</PresentationFormat>
  <Paragraphs>422</Paragraphs>
  <Slides>44</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44</vt:i4>
      </vt:variant>
    </vt:vector>
  </HeadingPairs>
  <TitlesOfParts>
    <vt:vector size="53" baseType="lpstr">
      <vt:lpstr>Arial</vt:lpstr>
      <vt:lpstr>Calibri</vt:lpstr>
      <vt:lpstr>Calibri Light</vt:lpstr>
      <vt:lpstr>Helvetica Light</vt:lpstr>
      <vt:lpstr>Helvetica Neue</vt:lpstr>
      <vt:lpstr>Times New Roman</vt:lpstr>
      <vt:lpstr>White</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Raise money from LPs…</vt:lpstr>
      <vt:lpstr>Find, evaluate, and invest it in tech startups…</vt:lpstr>
      <vt:lpstr>Support the companies…</vt:lpstr>
      <vt:lpstr>And wait…</vt:lpstr>
      <vt:lpstr>Then distribute the gains…</vt:lpstr>
      <vt:lpstr>The Power Law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invest in software?</vt:lpstr>
      <vt:lpstr>PowerPoint Presentation</vt:lpstr>
      <vt:lpstr>PowerPoint Presentation</vt:lpstr>
      <vt:lpstr>PowerPoint Presentation</vt:lpstr>
      <vt:lpstr>PowerPoint Presentation</vt:lpstr>
      <vt:lpstr>Software is like books, music, and movies…</vt:lpstr>
      <vt:lpstr>Software is more profitable</vt:lpstr>
      <vt:lpstr>Software sales are typically recurring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Leslie Smith</cp:lastModifiedBy>
  <cp:revision>2</cp:revision>
  <cp:lastPrinted>2026-08-05T19:17:18Z</cp:lastPrinted>
  <dcterms:modified xsi:type="dcterms:W3CDTF">2026-08-08T01:01:30Z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